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7"/>
  </p:notesMasterIdLst>
  <p:sldIdLst>
    <p:sldId id="256" r:id="rId2"/>
    <p:sldId id="374" r:id="rId3"/>
    <p:sldId id="364" r:id="rId4"/>
    <p:sldId id="363" r:id="rId5"/>
    <p:sldId id="380" r:id="rId6"/>
    <p:sldId id="381" r:id="rId7"/>
    <p:sldId id="382" r:id="rId8"/>
    <p:sldId id="383" r:id="rId9"/>
    <p:sldId id="384" r:id="rId10"/>
    <p:sldId id="385" r:id="rId11"/>
    <p:sldId id="428" r:id="rId12"/>
    <p:sldId id="417" r:id="rId13"/>
    <p:sldId id="418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14" r:id="rId26"/>
    <p:sldId id="415" r:id="rId27"/>
    <p:sldId id="420" r:id="rId28"/>
    <p:sldId id="421" r:id="rId29"/>
    <p:sldId id="422" r:id="rId30"/>
    <p:sldId id="423" r:id="rId31"/>
    <p:sldId id="429" r:id="rId32"/>
    <p:sldId id="426" r:id="rId33"/>
    <p:sldId id="427" r:id="rId34"/>
    <p:sldId id="372" r:id="rId35"/>
    <p:sldId id="348" r:id="rId3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Karla Regular" panose="020B0604020202020204" charset="0"/>
      <p:bold r:id="rId46"/>
      <p:boldItalic r:id="rId47"/>
    </p:embeddedFont>
    <p:embeddedFont>
      <p:font typeface="Nunito" panose="020B0604020202020204" charset="0"/>
      <p:regular r:id="rId48"/>
      <p:bold r:id="rId49"/>
      <p:italic r:id="rId50"/>
      <p:boldItalic r:id="rId51"/>
    </p:embeddedFont>
    <p:embeddedFont>
      <p:font typeface="Palatino Linotype" panose="02040502050505030304" pitchFamily="18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2" autoAdjust="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8463" y="698500"/>
            <a:ext cx="6059487" cy="3408363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85130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9AE742-C4E4-4E42-8C62-5FB5C6A2D01F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8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E790-CEC7-449F-BC59-4C98B40E550B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54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9BEB1-EEE0-4C52-BCF0-FB7F61E52A24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3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N" smtClean="0">
              <a:latin typeface="Arial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5D974C-29DF-4439-8F2A-6A04140B66BB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858D46A-694B-4A64-8928-CB22CC458E20}" type="slidenum">
              <a:rPr lang="en-US" altLang="en-US" sz="1200">
                <a:latin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8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0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  <p:sldLayoutId id="214748368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Choosing The Right Processor for your Embedded System Design</a:t>
            </a:r>
            <a:endParaRPr sz="36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241963" y="3620121"/>
            <a:ext cx="514003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600" dirty="0"/>
              <a:t>EMBEDDED SYSTEM </a:t>
            </a:r>
            <a:r>
              <a:rPr lang="en" sz="1600" dirty="0" smtClean="0"/>
              <a:t>DESIGN &amp; IoT-Master Class</a:t>
            </a:r>
            <a:endParaRPr sz="1600"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2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1828800" y="1141269"/>
            <a:ext cx="914400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endParaRPr lang="en-IN" sz="1727" dirty="0"/>
          </a:p>
        </p:txBody>
      </p:sp>
      <p:pic>
        <p:nvPicPr>
          <p:cNvPr id="22531" name="Picture 4" descr="im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09205"/>
            <a:ext cx="7005638" cy="349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itle 1"/>
          <p:cNvSpPr>
            <a:spLocks noGrp="1"/>
          </p:cNvSpPr>
          <p:nvPr>
            <p:ph type="title"/>
          </p:nvPr>
        </p:nvSpPr>
        <p:spPr>
          <a:xfrm>
            <a:off x="828675" y="0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CPLD Vs FPGA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 between PLA,PAL,PLD,CPLD and FPGA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330" y="1689100"/>
            <a:ext cx="518483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3" y="1463387"/>
            <a:ext cx="4894263" cy="32131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34000" y="2128405"/>
            <a:ext cx="685800" cy="1551709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3" y="2239243"/>
            <a:ext cx="130252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1273" b="1"/>
              <a:t>Logic blocks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3000" y="2571753"/>
            <a:ext cx="259080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 marL="438750" indent="-438750">
              <a:buFont typeface="Wingdings" pitchFamily="2" charset="2"/>
              <a:buChar char="ü"/>
            </a:pPr>
            <a:r>
              <a:rPr lang="en-US" sz="1273" b="1" dirty="0"/>
              <a:t>I/O blocks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1" y="2904261"/>
            <a:ext cx="135702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Clock routing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43003" y="3181352"/>
            <a:ext cx="14580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Routing matrix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343400" y="1685059"/>
            <a:ext cx="381000" cy="266007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7696201" y="1685059"/>
            <a:ext cx="381000" cy="266007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276600" y="3015095"/>
            <a:ext cx="1905000" cy="2216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 noChangeShapeType="1"/>
            <a:stCxn id="12" idx="3"/>
          </p:cNvCxnSpPr>
          <p:nvPr/>
        </p:nvCxnSpPr>
        <p:spPr bwMode="auto">
          <a:xfrm>
            <a:off x="3469696" y="3400528"/>
            <a:ext cx="1864306" cy="5791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564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 smtClean="0">
                <a:solidFill>
                  <a:srgbClr val="FF0000"/>
                </a:solidFill>
              </a:rPr>
              <a:t>CPLD Architecture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3472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9465" y="1152814"/>
            <a:ext cx="5748337" cy="3178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228601" y="2239243"/>
            <a:ext cx="10845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18E4EE"/>
                </a:solidFill>
              </a:rPr>
              <a:t>I/O blocks</a:t>
            </a:r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228601" y="2460916"/>
            <a:ext cx="135702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FF0000"/>
                </a:solidFill>
              </a:rPr>
              <a:t>Clock routing</a:t>
            </a:r>
            <a:endParaRPr lang="en-US" sz="1273">
              <a:solidFill>
                <a:srgbClr val="FF0000"/>
              </a:solidFill>
            </a:endParaRPr>
          </a:p>
        </p:txBody>
      </p: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228603" y="2668733"/>
            <a:ext cx="14580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Routing matrix</a:t>
            </a:r>
            <a:endParaRPr lang="en-US" sz="1273"/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228602" y="2890407"/>
            <a:ext cx="933829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sz="1273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441" name="TextBox 9"/>
          <p:cNvSpPr txBox="1">
            <a:spLocks noChangeArrowheads="1"/>
          </p:cNvSpPr>
          <p:nvPr/>
        </p:nvSpPr>
        <p:spPr bwMode="auto">
          <a:xfrm>
            <a:off x="228602" y="3112079"/>
            <a:ext cx="2110433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CC0000"/>
                </a:solidFill>
              </a:rPr>
              <a:t>Multipliers /DSP blocks</a:t>
            </a:r>
          </a:p>
        </p:txBody>
      </p:sp>
      <p:sp>
        <p:nvSpPr>
          <p:cNvPr id="18442" name="TextBox 10"/>
          <p:cNvSpPr txBox="1">
            <a:spLocks noChangeArrowheads="1"/>
          </p:cNvSpPr>
          <p:nvPr/>
        </p:nvSpPr>
        <p:spPr bwMode="auto">
          <a:xfrm>
            <a:off x="228601" y="3333752"/>
            <a:ext cx="1498086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33CCCC"/>
                </a:solidFill>
              </a:rPr>
              <a:t>Processor core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8604" y="1962152"/>
            <a:ext cx="130252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1273" b="1">
                <a:solidFill>
                  <a:srgbClr val="669900"/>
                </a:solidFill>
              </a:rPr>
              <a:t>Logic blocks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267200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4191000" y="3957205"/>
            <a:ext cx="4038600" cy="277091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267200" y="1186295"/>
            <a:ext cx="4038600" cy="277091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077201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3429000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cxnSp>
        <p:nvCxnSpPr>
          <p:cNvPr id="23" name="Straight Arrow Connector 22"/>
          <p:cNvCxnSpPr>
            <a:stCxn id="18438" idx="3"/>
          </p:cNvCxnSpPr>
          <p:nvPr/>
        </p:nvCxnSpPr>
        <p:spPr bwMode="auto">
          <a:xfrm>
            <a:off x="2354773" y="2680092"/>
            <a:ext cx="3817429" cy="11333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439" idx="3"/>
          </p:cNvCxnSpPr>
          <p:nvPr/>
        </p:nvCxnSpPr>
        <p:spPr bwMode="auto">
          <a:xfrm>
            <a:off x="2555296" y="2887910"/>
            <a:ext cx="1635706" cy="79220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257801" y="1629641"/>
            <a:ext cx="304800" cy="205047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715001" y="1629641"/>
            <a:ext cx="304800" cy="205047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705600" y="1795896"/>
            <a:ext cx="914400" cy="942109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4596" name="Title 1"/>
          <p:cNvSpPr>
            <a:spLocks noGrp="1"/>
          </p:cNvSpPr>
          <p:nvPr>
            <p:ph type="title"/>
          </p:nvPr>
        </p:nvSpPr>
        <p:spPr>
          <a:xfrm>
            <a:off x="381000" y="224653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FPGA Architecture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/>
      <p:bldP spid="18439" grpId="0"/>
      <p:bldP spid="18440" grpId="0"/>
      <p:bldP spid="18441" grpId="0"/>
      <p:bldP spid="18442" grpId="0"/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3" y="1518804"/>
            <a:ext cx="7739063" cy="299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FPGA Technologies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1833563" y="1764724"/>
            <a:ext cx="914400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endParaRPr lang="en-IN" sz="1727" dirty="0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18805"/>
            <a:ext cx="7543800" cy="271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DSP Vs FPGA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4" y="82449"/>
            <a:ext cx="8608224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Fine-Grained Parallelism of Special-Purpose Circuits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650" y="869276"/>
                <a:ext cx="8417378" cy="118134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Example -- Calculating gravitational force: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b="0" i="0" dirty="0" smtClean="0">
                    <a:latin typeface="Cambria Math" panose="02040503050406030204" pitchFamily="18" charset="0"/>
                  </a:rPr>
                  <a:t>8</a:t>
                </a:r>
                <a:r>
                  <a:rPr lang="en-US" dirty="0" smtClean="0"/>
                  <a:t> instructions on a CPU → 8 cycles**</a:t>
                </a:r>
              </a:p>
              <a:p>
                <a:r>
                  <a:rPr lang="en-US" dirty="0" smtClean="0"/>
                  <a:t>Much fewer cycles on a special purpose circuit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650" y="869276"/>
                <a:ext cx="8417378" cy="1181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49866" y="2051042"/>
            <a:ext cx="113653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A = G × m</a:t>
            </a:r>
            <a:r>
              <a:rPr lang="en-US" sz="1800" baseline="-250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690" y="2453777"/>
            <a:ext cx="11108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B = A × m</a:t>
            </a:r>
            <a:r>
              <a:rPr lang="en-US" sz="1800" baseline="-250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3636" y="2051042"/>
            <a:ext cx="99386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C = x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x</a:t>
            </a:r>
            <a:r>
              <a:rPr lang="en-US" sz="1800" baseline="-250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9924" y="2453777"/>
            <a:ext cx="68127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D = C</a:t>
            </a:r>
            <a:r>
              <a:rPr lang="en-US" sz="1800" baseline="30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2154" y="2050617"/>
            <a:ext cx="98103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E = y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y</a:t>
            </a:r>
            <a:r>
              <a:rPr lang="en-US" sz="1800" baseline="-250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51271" y="2453777"/>
            <a:ext cx="64280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F = E</a:t>
            </a:r>
            <a:r>
              <a:rPr lang="en-US" sz="1800" baseline="30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4037" y="2904678"/>
            <a:ext cx="101309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G = D + F</a:t>
            </a:r>
            <a:endParaRPr lang="en-US" sz="1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06687" y="3307413"/>
            <a:ext cx="114775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Ret = B / G</a:t>
            </a:r>
            <a:endParaRPr lang="en-US" sz="1800" baseline="-250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818131" y="2328040"/>
            <a:ext cx="0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2080564" y="2328040"/>
            <a:ext cx="4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3272673" y="2327616"/>
            <a:ext cx="0" cy="12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1" idx="3"/>
          </p:cNvCxnSpPr>
          <p:nvPr/>
        </p:nvCxnSpPr>
        <p:spPr>
          <a:xfrm flipH="1">
            <a:off x="2915965" y="2730776"/>
            <a:ext cx="356708" cy="31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1" idx="0"/>
          </p:cNvCxnSpPr>
          <p:nvPr/>
        </p:nvCxnSpPr>
        <p:spPr>
          <a:xfrm>
            <a:off x="2080563" y="2730776"/>
            <a:ext cx="420023" cy="17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2" idx="0"/>
          </p:cNvCxnSpPr>
          <p:nvPr/>
        </p:nvCxnSpPr>
        <p:spPr>
          <a:xfrm>
            <a:off x="818131" y="2730776"/>
            <a:ext cx="1262432" cy="57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2" idx="0"/>
          </p:cNvCxnSpPr>
          <p:nvPr/>
        </p:nvCxnSpPr>
        <p:spPr>
          <a:xfrm flipH="1">
            <a:off x="2080563" y="3181676"/>
            <a:ext cx="420023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01373" y="2068992"/>
            <a:ext cx="167674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A = G × m</a:t>
            </a:r>
            <a:r>
              <a:rPr lang="en-US" sz="1800" baseline="-25000" dirty="0"/>
              <a:t>1</a:t>
            </a:r>
            <a:r>
              <a:rPr lang="en-US" sz="1800" dirty="0"/>
              <a:t> × m</a:t>
            </a:r>
            <a:r>
              <a:rPr lang="en-US" sz="1800" baseline="-250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82286" y="2081738"/>
            <a:ext cx="130579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B = (x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x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  <a:r>
              <a:rPr lang="en-US" sz="1800" baseline="30000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60884" y="2068992"/>
            <a:ext cx="123271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C = (y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y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  <a:r>
              <a:rPr lang="en-US" sz="1800" baseline="30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4517" y="2495283"/>
            <a:ext cx="101309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D = B + C</a:t>
            </a:r>
            <a:endParaRPr lang="en-US" sz="18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7678" y="2898018"/>
            <a:ext cx="114775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Ret = B / G</a:t>
            </a:r>
            <a:endParaRPr lang="en-US" sz="1800" baseline="-25000" dirty="0"/>
          </a:p>
        </p:txBody>
      </p:sp>
      <p:cxnSp>
        <p:nvCxnSpPr>
          <p:cNvPr id="47" name="Straight Arrow Connector 46"/>
          <p:cNvCxnSpPr>
            <a:stCxn id="41" idx="2"/>
            <a:endCxn id="42" idx="3"/>
          </p:cNvCxnSpPr>
          <p:nvPr/>
        </p:nvCxnSpPr>
        <p:spPr>
          <a:xfrm flipH="1">
            <a:off x="7744641" y="2345990"/>
            <a:ext cx="532598" cy="28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2"/>
            <a:endCxn id="42" idx="0"/>
          </p:cNvCxnSpPr>
          <p:nvPr/>
        </p:nvCxnSpPr>
        <p:spPr>
          <a:xfrm>
            <a:off x="7035182" y="2358737"/>
            <a:ext cx="295885" cy="13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2"/>
            <a:endCxn id="43" idx="0"/>
          </p:cNvCxnSpPr>
          <p:nvPr/>
        </p:nvCxnSpPr>
        <p:spPr>
          <a:xfrm>
            <a:off x="5439744" y="2345990"/>
            <a:ext cx="1231811" cy="55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2"/>
            <a:endCxn id="43" idx="0"/>
          </p:cNvCxnSpPr>
          <p:nvPr/>
        </p:nvCxnSpPr>
        <p:spPr>
          <a:xfrm flipH="1">
            <a:off x="6671555" y="2772281"/>
            <a:ext cx="659512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60098" y="2382991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91401" y="2860830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2118" y="3253912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614665" y="2427009"/>
            <a:ext cx="422058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14664" y="2826578"/>
            <a:ext cx="422058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57291" y="3633216"/>
            <a:ext cx="323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4 cycles with basic operations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83856" y="314969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cycles with compound operations</a:t>
            </a:r>
          </a:p>
        </p:txBody>
      </p:sp>
    </p:spTree>
    <p:extLst>
      <p:ext uri="{BB962C8B-B14F-4D97-AF65-F5344CB8AC3E}">
        <p14:creationId xmlns:p14="http://schemas.microsoft.com/office/powerpoint/2010/main" val="18489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914400" y="1186296"/>
            <a:ext cx="8229600" cy="2826327"/>
          </a:xfrm>
        </p:spPr>
        <p:txBody>
          <a:bodyPr/>
          <a:lstStyle/>
          <a:p>
            <a:pPr>
              <a:buClr>
                <a:srgbClr val="FF0000"/>
              </a:buClr>
            </a:pPr>
            <a:endParaRPr lang="en-IN" dirty="0" smtClean="0"/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Higher Performance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Parallel algorithm implementation</a:t>
            </a:r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Customizable Design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Optimize for speed and cost</a:t>
            </a:r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System Integration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Less board real estate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Less chips could mean less system cost</a:t>
            </a:r>
          </a:p>
          <a:p>
            <a:endParaRPr lang="en-IN" dirty="0" smtClean="0"/>
          </a:p>
          <a:p>
            <a:pPr>
              <a:buFont typeface="Wingdings" pitchFamily="2" charset="2"/>
              <a:buNone/>
            </a:pPr>
            <a:endParaRPr lang="en-IN" dirty="0" smtClean="0"/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When to use DSP in FPGA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51" name="Picture 3" descr="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1" y="1262496"/>
            <a:ext cx="6762750" cy="311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47815" y="1367560"/>
            <a:ext cx="6048375" cy="2618509"/>
            <a:chOff x="975" y="1117"/>
            <a:chExt cx="3810" cy="2268"/>
          </a:xfrm>
        </p:grpSpPr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3696" y="1117"/>
              <a:ext cx="1089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5606" name="Line 6"/>
            <p:cNvSpPr>
              <a:spLocks noChangeShapeType="1"/>
            </p:cNvSpPr>
            <p:nvPr/>
          </p:nvSpPr>
          <p:spPr bwMode="auto">
            <a:xfrm flipH="1">
              <a:off x="2336" y="2160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 flipH="1">
              <a:off x="2336" y="2251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 flipH="1" flipV="1">
              <a:off x="1927" y="2432"/>
              <a:ext cx="0" cy="9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9" name="Line 9"/>
            <p:cNvSpPr>
              <a:spLocks noChangeShapeType="1"/>
            </p:cNvSpPr>
            <p:nvPr/>
          </p:nvSpPr>
          <p:spPr bwMode="auto">
            <a:xfrm flipH="1" flipV="1">
              <a:off x="1791" y="2432"/>
              <a:ext cx="0" cy="9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0" name="Line 10"/>
            <p:cNvSpPr>
              <a:spLocks noChangeShapeType="1"/>
            </p:cNvSpPr>
            <p:nvPr/>
          </p:nvSpPr>
          <p:spPr bwMode="auto">
            <a:xfrm flipV="1">
              <a:off x="2108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V="1">
              <a:off x="2199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2" name="Line 12"/>
            <p:cNvSpPr>
              <a:spLocks noChangeShapeType="1"/>
            </p:cNvSpPr>
            <p:nvPr/>
          </p:nvSpPr>
          <p:spPr bwMode="auto">
            <a:xfrm flipV="1">
              <a:off x="1881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3" name="Line 13"/>
            <p:cNvSpPr>
              <a:spLocks noChangeShapeType="1"/>
            </p:cNvSpPr>
            <p:nvPr/>
          </p:nvSpPr>
          <p:spPr bwMode="auto">
            <a:xfrm flipV="1">
              <a:off x="1791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4" name="Line 14"/>
            <p:cNvSpPr>
              <a:spLocks noChangeShapeType="1"/>
            </p:cNvSpPr>
            <p:nvPr/>
          </p:nvSpPr>
          <p:spPr bwMode="auto">
            <a:xfrm flipV="1">
              <a:off x="1701" y="2886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5" name="Line 15"/>
            <p:cNvSpPr>
              <a:spLocks noChangeShapeType="1"/>
            </p:cNvSpPr>
            <p:nvPr/>
          </p:nvSpPr>
          <p:spPr bwMode="auto">
            <a:xfrm flipV="1">
              <a:off x="1247" y="2976"/>
              <a:ext cx="455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6" name="Line 16"/>
            <p:cNvSpPr>
              <a:spLocks noChangeShapeType="1"/>
            </p:cNvSpPr>
            <p:nvPr/>
          </p:nvSpPr>
          <p:spPr bwMode="auto">
            <a:xfrm flipV="1">
              <a:off x="1246" y="2977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7" name="Line 17"/>
            <p:cNvSpPr>
              <a:spLocks noChangeShapeType="1"/>
            </p:cNvSpPr>
            <p:nvPr/>
          </p:nvSpPr>
          <p:spPr bwMode="auto">
            <a:xfrm flipH="1">
              <a:off x="1383" y="2251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8" name="Line 18"/>
            <p:cNvSpPr>
              <a:spLocks noChangeShapeType="1"/>
            </p:cNvSpPr>
            <p:nvPr/>
          </p:nvSpPr>
          <p:spPr bwMode="auto">
            <a:xfrm flipH="1">
              <a:off x="1383" y="1661"/>
              <a:ext cx="0" cy="5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9" name="Line 19"/>
            <p:cNvSpPr>
              <a:spLocks noChangeShapeType="1"/>
            </p:cNvSpPr>
            <p:nvPr/>
          </p:nvSpPr>
          <p:spPr bwMode="auto">
            <a:xfrm flipH="1">
              <a:off x="2200" y="1752"/>
              <a:ext cx="0" cy="31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0" name="Line 20"/>
            <p:cNvSpPr>
              <a:spLocks noChangeShapeType="1"/>
            </p:cNvSpPr>
            <p:nvPr/>
          </p:nvSpPr>
          <p:spPr bwMode="auto">
            <a:xfrm flipH="1">
              <a:off x="2290" y="1888"/>
              <a:ext cx="0" cy="18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1" name="Line 21"/>
            <p:cNvSpPr>
              <a:spLocks noChangeShapeType="1"/>
            </p:cNvSpPr>
            <p:nvPr/>
          </p:nvSpPr>
          <p:spPr bwMode="auto">
            <a:xfrm>
              <a:off x="2290" y="1888"/>
              <a:ext cx="1089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2925" y="1979"/>
              <a:ext cx="45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>
              <a:off x="2925" y="1979"/>
              <a:ext cx="0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>
              <a:off x="3243" y="2704"/>
              <a:ext cx="5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5" name="Rectangle 25"/>
            <p:cNvSpPr>
              <a:spLocks noChangeArrowheads="1"/>
            </p:cNvSpPr>
            <p:nvPr/>
          </p:nvSpPr>
          <p:spPr bwMode="auto">
            <a:xfrm>
              <a:off x="2789" y="1389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2653" y="1480"/>
              <a:ext cx="136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7" name="Line 27"/>
            <p:cNvSpPr>
              <a:spLocks noChangeShapeType="1"/>
            </p:cNvSpPr>
            <p:nvPr/>
          </p:nvSpPr>
          <p:spPr bwMode="auto">
            <a:xfrm flipV="1">
              <a:off x="2653" y="1480"/>
              <a:ext cx="0" cy="589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8" name="Rectangle 28"/>
            <p:cNvSpPr>
              <a:spLocks noChangeArrowheads="1"/>
            </p:cNvSpPr>
            <p:nvPr/>
          </p:nvSpPr>
          <p:spPr bwMode="auto">
            <a:xfrm>
              <a:off x="2744" y="1344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5629" name="Line 29"/>
            <p:cNvSpPr>
              <a:spLocks noChangeShapeType="1"/>
            </p:cNvSpPr>
            <p:nvPr/>
          </p:nvSpPr>
          <p:spPr bwMode="auto">
            <a:xfrm>
              <a:off x="3243" y="2387"/>
              <a:ext cx="5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0" name="Line 30"/>
            <p:cNvSpPr>
              <a:spLocks noChangeShapeType="1"/>
            </p:cNvSpPr>
            <p:nvPr/>
          </p:nvSpPr>
          <p:spPr bwMode="auto">
            <a:xfrm flipV="1">
              <a:off x="2290" y="2886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1" name="Line 31"/>
            <p:cNvSpPr>
              <a:spLocks noChangeShapeType="1"/>
            </p:cNvSpPr>
            <p:nvPr/>
          </p:nvSpPr>
          <p:spPr bwMode="auto">
            <a:xfrm flipV="1">
              <a:off x="2290" y="2976"/>
              <a:ext cx="104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2" name="Line 32"/>
            <p:cNvSpPr>
              <a:spLocks noChangeShapeType="1"/>
            </p:cNvSpPr>
            <p:nvPr/>
          </p:nvSpPr>
          <p:spPr bwMode="auto">
            <a:xfrm flipV="1">
              <a:off x="2789" y="2976"/>
              <a:ext cx="1" cy="13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3" name="Line 33"/>
            <p:cNvSpPr>
              <a:spLocks noChangeShapeType="1"/>
            </p:cNvSpPr>
            <p:nvPr/>
          </p:nvSpPr>
          <p:spPr bwMode="auto">
            <a:xfrm flipV="1">
              <a:off x="3333" y="2976"/>
              <a:ext cx="1" cy="13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4" name="Rectangle 34"/>
            <p:cNvSpPr>
              <a:spLocks noChangeArrowheads="1"/>
            </p:cNvSpPr>
            <p:nvPr/>
          </p:nvSpPr>
          <p:spPr bwMode="auto">
            <a:xfrm>
              <a:off x="1111" y="2614"/>
              <a:ext cx="363" cy="227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CLK</a:t>
              </a:r>
              <a:endParaRPr lang="en-US" sz="1182" dirty="0"/>
            </a:p>
          </p:txBody>
        </p:sp>
        <p:sp>
          <p:nvSpPr>
            <p:cNvPr id="25635" name="Line 35"/>
            <p:cNvSpPr>
              <a:spLocks noChangeShapeType="1"/>
            </p:cNvSpPr>
            <p:nvPr/>
          </p:nvSpPr>
          <p:spPr bwMode="auto">
            <a:xfrm flipH="1">
              <a:off x="1474" y="2704"/>
              <a:ext cx="9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6" name="Rectangle 36"/>
            <p:cNvSpPr>
              <a:spLocks noChangeArrowheads="1"/>
            </p:cNvSpPr>
            <p:nvPr/>
          </p:nvSpPr>
          <p:spPr bwMode="auto">
            <a:xfrm>
              <a:off x="3827" y="2568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custom</a:t>
              </a:r>
              <a:br>
                <a:rPr lang="en-US" sz="1182" b="1" dirty="0"/>
              </a:br>
              <a:r>
                <a:rPr lang="en-US" sz="1182" b="1" dirty="0"/>
                <a:t>IF-logic</a:t>
              </a:r>
              <a:endParaRPr lang="en-US" sz="1182" dirty="0"/>
            </a:p>
          </p:txBody>
        </p:sp>
        <p:sp>
          <p:nvSpPr>
            <p:cNvPr id="25637" name="Rectangle 37"/>
            <p:cNvSpPr>
              <a:spLocks noChangeArrowheads="1"/>
            </p:cNvSpPr>
            <p:nvPr/>
          </p:nvSpPr>
          <p:spPr bwMode="auto">
            <a:xfrm>
              <a:off x="2517" y="3113"/>
              <a:ext cx="544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5638" name="Rectangle 38"/>
            <p:cNvSpPr>
              <a:spLocks noChangeArrowheads="1"/>
            </p:cNvSpPr>
            <p:nvPr/>
          </p:nvSpPr>
          <p:spPr bwMode="auto">
            <a:xfrm>
              <a:off x="3061" y="3113"/>
              <a:ext cx="545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5639" name="Rectangle 39"/>
            <p:cNvSpPr>
              <a:spLocks noChangeArrowheads="1"/>
            </p:cNvSpPr>
            <p:nvPr/>
          </p:nvSpPr>
          <p:spPr bwMode="auto">
            <a:xfrm>
              <a:off x="1474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973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975" y="3022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1565" y="2523"/>
              <a:ext cx="771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Memory Controller</a:t>
              </a:r>
            </a:p>
          </p:txBody>
        </p:sp>
        <p:sp>
          <p:nvSpPr>
            <p:cNvPr id="25643" name="Line 43"/>
            <p:cNvSpPr>
              <a:spLocks noChangeShapeType="1"/>
            </p:cNvSpPr>
            <p:nvPr/>
          </p:nvSpPr>
          <p:spPr bwMode="auto">
            <a:xfrm>
              <a:off x="4286" y="2432"/>
              <a:ext cx="182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4" name="Rectangle 44"/>
            <p:cNvSpPr>
              <a:spLocks noChangeArrowheads="1"/>
            </p:cNvSpPr>
            <p:nvPr/>
          </p:nvSpPr>
          <p:spPr bwMode="auto">
            <a:xfrm>
              <a:off x="3833" y="225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UART</a:t>
              </a:r>
              <a:endParaRPr lang="en-US" sz="1182" dirty="0"/>
            </a:p>
          </p:txBody>
        </p:sp>
        <p:sp>
          <p:nvSpPr>
            <p:cNvPr id="25645" name="Rectangle 45"/>
            <p:cNvSpPr>
              <a:spLocks noChangeArrowheads="1"/>
            </p:cNvSpPr>
            <p:nvPr/>
          </p:nvSpPr>
          <p:spPr bwMode="auto">
            <a:xfrm>
              <a:off x="4398" y="2366"/>
              <a:ext cx="181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5646" name="Line 46"/>
            <p:cNvSpPr>
              <a:spLocks noChangeShapeType="1"/>
            </p:cNvSpPr>
            <p:nvPr/>
          </p:nvSpPr>
          <p:spPr bwMode="auto">
            <a:xfrm>
              <a:off x="2426" y="2886"/>
              <a:ext cx="136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7" name="Line 47"/>
            <p:cNvSpPr>
              <a:spLocks noChangeShapeType="1"/>
            </p:cNvSpPr>
            <p:nvPr/>
          </p:nvSpPr>
          <p:spPr bwMode="auto">
            <a:xfrm flipH="1" flipV="1">
              <a:off x="3787" y="2886"/>
              <a:ext cx="0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8" name="Line 48"/>
            <p:cNvSpPr>
              <a:spLocks noChangeShapeType="1"/>
            </p:cNvSpPr>
            <p:nvPr/>
          </p:nvSpPr>
          <p:spPr bwMode="auto">
            <a:xfrm flipH="1">
              <a:off x="2336" y="2341"/>
              <a:ext cx="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9" name="Line 49"/>
            <p:cNvSpPr>
              <a:spLocks noChangeShapeType="1"/>
            </p:cNvSpPr>
            <p:nvPr/>
          </p:nvSpPr>
          <p:spPr bwMode="auto">
            <a:xfrm flipH="1" flipV="1">
              <a:off x="2426" y="2341"/>
              <a:ext cx="0" cy="545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0" name="Rectangle 50"/>
            <p:cNvSpPr>
              <a:spLocks noChangeArrowheads="1"/>
            </p:cNvSpPr>
            <p:nvPr/>
          </p:nvSpPr>
          <p:spPr bwMode="auto">
            <a:xfrm>
              <a:off x="3697" y="3022"/>
              <a:ext cx="72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Display</a:t>
              </a:r>
              <a:br>
                <a:rPr lang="en-US" sz="1182" b="1" dirty="0"/>
              </a:br>
              <a:r>
                <a:rPr lang="en-US" sz="1182" b="1" dirty="0"/>
                <a:t>Controller</a:t>
              </a:r>
              <a:endParaRPr lang="en-US" sz="1182" dirty="0"/>
            </a:p>
          </p:txBody>
        </p:sp>
        <p:sp>
          <p:nvSpPr>
            <p:cNvPr id="25651" name="Line 51"/>
            <p:cNvSpPr>
              <a:spLocks noChangeShapeType="1"/>
            </p:cNvSpPr>
            <p:nvPr/>
          </p:nvSpPr>
          <p:spPr bwMode="auto">
            <a:xfrm>
              <a:off x="3696" y="1933"/>
              <a:ext cx="45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2" name="Rectangle 52"/>
            <p:cNvSpPr>
              <a:spLocks noChangeArrowheads="1"/>
            </p:cNvSpPr>
            <p:nvPr/>
          </p:nvSpPr>
          <p:spPr bwMode="auto">
            <a:xfrm>
              <a:off x="3379" y="1752"/>
              <a:ext cx="60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Interrupt</a:t>
              </a:r>
              <a:br>
                <a:rPr lang="en-US" sz="1182" b="1" dirty="0"/>
              </a:br>
              <a:r>
                <a:rPr lang="en-US" sz="1182" b="1" dirty="0"/>
                <a:t>Controller</a:t>
              </a:r>
              <a:endParaRPr lang="en-US" sz="1182" dirty="0"/>
            </a:p>
          </p:txBody>
        </p:sp>
        <p:sp>
          <p:nvSpPr>
            <p:cNvPr id="25653" name="Rectangle 53"/>
            <p:cNvSpPr>
              <a:spLocks noChangeArrowheads="1"/>
            </p:cNvSpPr>
            <p:nvPr/>
          </p:nvSpPr>
          <p:spPr bwMode="auto">
            <a:xfrm>
              <a:off x="4059" y="1752"/>
              <a:ext cx="54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Timer</a:t>
              </a:r>
              <a:endParaRPr lang="en-US" sz="1364" dirty="0"/>
            </a:p>
          </p:txBody>
        </p:sp>
        <p:sp>
          <p:nvSpPr>
            <p:cNvPr id="25654" name="Rectangle 54"/>
            <p:cNvSpPr>
              <a:spLocks noChangeArrowheads="1"/>
            </p:cNvSpPr>
            <p:nvPr/>
          </p:nvSpPr>
          <p:spPr bwMode="auto">
            <a:xfrm>
              <a:off x="1973" y="1434"/>
              <a:ext cx="453" cy="31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  <p:sp>
          <p:nvSpPr>
            <p:cNvPr id="25655" name="Line 55"/>
            <p:cNvSpPr>
              <a:spLocks noChangeShapeType="1"/>
            </p:cNvSpPr>
            <p:nvPr/>
          </p:nvSpPr>
          <p:spPr bwMode="auto">
            <a:xfrm>
              <a:off x="3243" y="2523"/>
              <a:ext cx="363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6" name="Rectangle 56"/>
            <p:cNvSpPr>
              <a:spLocks noChangeArrowheads="1"/>
            </p:cNvSpPr>
            <p:nvPr/>
          </p:nvSpPr>
          <p:spPr bwMode="auto">
            <a:xfrm>
              <a:off x="2472" y="2069"/>
              <a:ext cx="817" cy="7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727" b="1" dirty="0"/>
                <a:t>CPU</a:t>
              </a:r>
              <a:br>
                <a:rPr lang="en-US" sz="1727" b="1" dirty="0"/>
              </a:br>
              <a:r>
                <a:rPr lang="en-US" sz="1364" dirty="0"/>
                <a:t>(</a:t>
              </a:r>
              <a:r>
                <a:rPr lang="en-US" sz="1364" dirty="0" err="1"/>
                <a:t>uP</a:t>
              </a:r>
              <a:r>
                <a:rPr lang="en-US" sz="1364" dirty="0"/>
                <a:t> / DSP)</a:t>
              </a:r>
            </a:p>
          </p:txBody>
        </p:sp>
        <p:sp>
          <p:nvSpPr>
            <p:cNvPr id="25657" name="Rectangle 57"/>
            <p:cNvSpPr>
              <a:spLocks noChangeArrowheads="1"/>
            </p:cNvSpPr>
            <p:nvPr/>
          </p:nvSpPr>
          <p:spPr bwMode="auto">
            <a:xfrm>
              <a:off x="3334" y="2341"/>
              <a:ext cx="408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Co-</a:t>
              </a:r>
              <a:br>
                <a:rPr lang="en-US" sz="1182" b="1" dirty="0"/>
              </a:br>
              <a:r>
                <a:rPr lang="en-US" sz="1182" b="1" dirty="0"/>
                <a:t>Proc.</a:t>
              </a:r>
            </a:p>
          </p:txBody>
        </p:sp>
        <p:sp>
          <p:nvSpPr>
            <p:cNvPr id="25658" name="Line 58"/>
            <p:cNvSpPr>
              <a:spLocks noChangeShapeType="1"/>
            </p:cNvSpPr>
            <p:nvPr/>
          </p:nvSpPr>
          <p:spPr bwMode="auto">
            <a:xfrm flipH="1">
              <a:off x="1292" y="2341"/>
              <a:ext cx="272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9" name="Line 59"/>
            <p:cNvSpPr>
              <a:spLocks noChangeShapeType="1"/>
            </p:cNvSpPr>
            <p:nvPr/>
          </p:nvSpPr>
          <p:spPr bwMode="auto">
            <a:xfrm flipH="1">
              <a:off x="1292" y="1888"/>
              <a:ext cx="0" cy="453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60" name="Rectangle 60"/>
            <p:cNvSpPr>
              <a:spLocks noChangeArrowheads="1"/>
            </p:cNvSpPr>
            <p:nvPr/>
          </p:nvSpPr>
          <p:spPr bwMode="auto">
            <a:xfrm>
              <a:off x="1020" y="1797"/>
              <a:ext cx="1089" cy="18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GP I/O</a:t>
              </a:r>
              <a:endParaRPr lang="en-US" sz="1364" dirty="0"/>
            </a:p>
          </p:txBody>
        </p:sp>
        <p:sp>
          <p:nvSpPr>
            <p:cNvPr id="25661" name="Rectangle 61"/>
            <p:cNvSpPr>
              <a:spLocks noChangeArrowheads="1"/>
            </p:cNvSpPr>
            <p:nvPr/>
          </p:nvSpPr>
          <p:spPr bwMode="auto">
            <a:xfrm>
              <a:off x="1565" y="2024"/>
              <a:ext cx="771" cy="40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Address</a:t>
              </a:r>
              <a:br>
                <a:rPr lang="en-US" sz="1182" b="1" dirty="0"/>
              </a:br>
              <a:r>
                <a:rPr lang="en-US" sz="1182" b="1" dirty="0"/>
                <a:t>Decode</a:t>
              </a:r>
              <a:br>
                <a:rPr lang="en-US" sz="1182" b="1" dirty="0"/>
              </a:br>
              <a:r>
                <a:rPr lang="en-US" sz="1182" b="1" dirty="0"/>
                <a:t>Unit</a:t>
              </a:r>
            </a:p>
          </p:txBody>
        </p:sp>
        <p:sp>
          <p:nvSpPr>
            <p:cNvPr id="25662" name="Rectangle 62"/>
            <p:cNvSpPr>
              <a:spLocks noChangeArrowheads="1"/>
            </p:cNvSpPr>
            <p:nvPr/>
          </p:nvSpPr>
          <p:spPr bwMode="auto">
            <a:xfrm>
              <a:off x="1111" y="1389"/>
              <a:ext cx="545" cy="317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Ethernet</a:t>
              </a:r>
              <a:br>
                <a:rPr lang="en-US" sz="1182" b="1" dirty="0"/>
              </a:br>
              <a:r>
                <a:rPr lang="en-US" sz="1182" b="1" dirty="0"/>
                <a:t>MAC</a:t>
              </a:r>
              <a:endParaRPr lang="en-US" sz="1182" dirty="0"/>
            </a:p>
          </p:txBody>
        </p:sp>
      </p:grpSp>
      <p:sp>
        <p:nvSpPr>
          <p:cNvPr id="25604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82296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Traditional embedded system design using DSP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3000"/>
                                        <p:tgtEl>
                                          <p:spTgt spid="616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ChangeArrowheads="1"/>
          </p:cNvSpPr>
          <p:nvPr/>
        </p:nvSpPr>
        <p:spPr bwMode="auto">
          <a:xfrm>
            <a:off x="381001" y="244186"/>
            <a:ext cx="8382001" cy="5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749" tIns="43875" rIns="87749" bIns="43875" anchor="ctr"/>
          <a:lstStyle/>
          <a:p>
            <a:pPr algn="ctr">
              <a:defRPr/>
            </a:pPr>
            <a:r>
              <a:rPr lang="en-US" sz="3091" b="1" dirty="0">
                <a:solidFill>
                  <a:srgbClr val="FF0000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Palatino Linotype" pitchFamily="18" charset="0"/>
              </a:rPr>
              <a:t>Next Step...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17791" y="1835149"/>
            <a:ext cx="3754437" cy="357909"/>
            <a:chOff x="1649" y="1522"/>
            <a:chExt cx="2365" cy="310"/>
          </a:xfrm>
        </p:grpSpPr>
        <p:sp>
          <p:nvSpPr>
            <p:cNvPr id="26663" name="Rectangle 4"/>
            <p:cNvSpPr>
              <a:spLocks noChangeArrowheads="1"/>
            </p:cNvSpPr>
            <p:nvPr/>
          </p:nvSpPr>
          <p:spPr bwMode="auto">
            <a:xfrm>
              <a:off x="1655" y="1522"/>
              <a:ext cx="2359" cy="310"/>
            </a:xfrm>
            <a:prstGeom prst="rect">
              <a:avLst/>
            </a:prstGeom>
            <a:solidFill>
              <a:srgbClr val="C0C0C0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64" name="Text Box 5"/>
            <p:cNvSpPr txBox="1">
              <a:spLocks noChangeArrowheads="1"/>
            </p:cNvSpPr>
            <p:nvPr/>
          </p:nvSpPr>
          <p:spPr bwMode="auto">
            <a:xfrm>
              <a:off x="1649" y="1542"/>
              <a:ext cx="423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64" b="1" i="1" dirty="0">
                  <a:solidFill>
                    <a:srgbClr val="FFFFFF"/>
                  </a:solidFill>
                </a:rPr>
                <a:t>FPGA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356100" y="1629643"/>
            <a:ext cx="719138" cy="365992"/>
            <a:chOff x="2744" y="1344"/>
            <a:chExt cx="453" cy="317"/>
          </a:xfrm>
        </p:grpSpPr>
        <p:sp>
          <p:nvSpPr>
            <p:cNvPr id="26661" name="Rectangle 7"/>
            <p:cNvSpPr>
              <a:spLocks noChangeArrowheads="1"/>
            </p:cNvSpPr>
            <p:nvPr/>
          </p:nvSpPr>
          <p:spPr bwMode="auto">
            <a:xfrm>
              <a:off x="2789" y="1389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6662" name="Rectangle 8"/>
            <p:cNvSpPr>
              <a:spLocks noChangeArrowheads="1"/>
            </p:cNvSpPr>
            <p:nvPr/>
          </p:nvSpPr>
          <p:spPr bwMode="auto">
            <a:xfrm>
              <a:off x="2744" y="1344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</p:grpSp>
      <p:sp>
        <p:nvSpPr>
          <p:cNvPr id="617481" name="Rectangle 9"/>
          <p:cNvSpPr>
            <a:spLocks noChangeArrowheads="1"/>
          </p:cNvSpPr>
          <p:nvPr/>
        </p:nvSpPr>
        <p:spPr bwMode="auto">
          <a:xfrm>
            <a:off x="1763714" y="3095915"/>
            <a:ext cx="576262" cy="262083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CLK</a:t>
            </a:r>
            <a:endParaRPr lang="en-US" sz="1182" dirty="0"/>
          </a:p>
        </p:txBody>
      </p:sp>
      <p:sp>
        <p:nvSpPr>
          <p:cNvPr id="617482" name="Rectangle 10"/>
          <p:cNvSpPr>
            <a:spLocks noChangeArrowheads="1"/>
          </p:cNvSpPr>
          <p:nvPr/>
        </p:nvSpPr>
        <p:spPr bwMode="auto">
          <a:xfrm>
            <a:off x="6075364" y="3042807"/>
            <a:ext cx="792163" cy="314036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custom</a:t>
            </a:r>
            <a:br>
              <a:rPr lang="en-US" sz="1182" b="1" dirty="0"/>
            </a:br>
            <a:r>
              <a:rPr lang="en-US" sz="1182" b="1" dirty="0"/>
              <a:t>IF-logic</a:t>
            </a:r>
            <a:endParaRPr lang="en-US" sz="1182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547814" y="3565814"/>
            <a:ext cx="4176712" cy="420255"/>
            <a:chOff x="975" y="3021"/>
            <a:chExt cx="2631" cy="364"/>
          </a:xfrm>
        </p:grpSpPr>
        <p:sp>
          <p:nvSpPr>
            <p:cNvPr id="26656" name="Rectangle 12"/>
            <p:cNvSpPr>
              <a:spLocks noChangeArrowheads="1"/>
            </p:cNvSpPr>
            <p:nvPr/>
          </p:nvSpPr>
          <p:spPr bwMode="auto">
            <a:xfrm>
              <a:off x="2517" y="3113"/>
              <a:ext cx="544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6657" name="Rectangle 13"/>
            <p:cNvSpPr>
              <a:spLocks noChangeArrowheads="1"/>
            </p:cNvSpPr>
            <p:nvPr/>
          </p:nvSpPr>
          <p:spPr bwMode="auto">
            <a:xfrm>
              <a:off x="3061" y="3113"/>
              <a:ext cx="545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6658" name="Rectangle 14"/>
            <p:cNvSpPr>
              <a:spLocks noChangeArrowheads="1"/>
            </p:cNvSpPr>
            <p:nvPr/>
          </p:nvSpPr>
          <p:spPr bwMode="auto">
            <a:xfrm>
              <a:off x="1474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6659" name="Rectangle 15"/>
            <p:cNvSpPr>
              <a:spLocks noChangeArrowheads="1"/>
            </p:cNvSpPr>
            <p:nvPr/>
          </p:nvSpPr>
          <p:spPr bwMode="auto">
            <a:xfrm>
              <a:off x="1973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6660" name="Rectangle 16"/>
            <p:cNvSpPr>
              <a:spLocks noChangeArrowheads="1"/>
            </p:cNvSpPr>
            <p:nvPr/>
          </p:nvSpPr>
          <p:spPr bwMode="auto">
            <a:xfrm>
              <a:off x="975" y="3022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</p:grpSp>
      <p:sp>
        <p:nvSpPr>
          <p:cNvPr id="617489" name="Rectangle 17"/>
          <p:cNvSpPr>
            <a:spLocks noChangeArrowheads="1"/>
          </p:cNvSpPr>
          <p:nvPr/>
        </p:nvSpPr>
        <p:spPr bwMode="auto">
          <a:xfrm>
            <a:off x="2484439" y="2990851"/>
            <a:ext cx="1223963" cy="419099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Memory Controller</a:t>
            </a:r>
          </a:p>
        </p:txBody>
      </p:sp>
      <p:sp>
        <p:nvSpPr>
          <p:cNvPr id="617490" name="Rectangle 18"/>
          <p:cNvSpPr>
            <a:spLocks noChangeArrowheads="1"/>
          </p:cNvSpPr>
          <p:nvPr/>
        </p:nvSpPr>
        <p:spPr bwMode="auto">
          <a:xfrm>
            <a:off x="6084889" y="2676816"/>
            <a:ext cx="792163" cy="314036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UART</a:t>
            </a:r>
            <a:endParaRPr lang="en-US" sz="1182" dirty="0"/>
          </a:p>
        </p:txBody>
      </p:sp>
      <p:sp>
        <p:nvSpPr>
          <p:cNvPr id="617491" name="Rectangle 19"/>
          <p:cNvSpPr>
            <a:spLocks noChangeArrowheads="1"/>
          </p:cNvSpPr>
          <p:nvPr/>
        </p:nvSpPr>
        <p:spPr bwMode="auto">
          <a:xfrm>
            <a:off x="5868992" y="3566970"/>
            <a:ext cx="1150937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Display</a:t>
            </a:r>
            <a:br>
              <a:rPr lang="en-US" sz="1182" b="1" dirty="0"/>
            </a:br>
            <a:r>
              <a:rPr lang="en-US" sz="1182" b="1" dirty="0"/>
              <a:t>Controller</a:t>
            </a:r>
            <a:endParaRPr lang="en-US" sz="1182" dirty="0"/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auto">
          <a:xfrm>
            <a:off x="6443665" y="2100698"/>
            <a:ext cx="865187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364" b="1" dirty="0"/>
              <a:t>Timer</a:t>
            </a:r>
            <a:endParaRPr lang="en-US" sz="1364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132140" y="1367561"/>
            <a:ext cx="4464050" cy="1756064"/>
            <a:chOff x="1973" y="1117"/>
            <a:chExt cx="2812" cy="1521"/>
          </a:xfrm>
        </p:grpSpPr>
        <p:sp>
          <p:nvSpPr>
            <p:cNvPr id="26653" name="Rectangle 22"/>
            <p:cNvSpPr>
              <a:spLocks noChangeArrowheads="1"/>
            </p:cNvSpPr>
            <p:nvPr/>
          </p:nvSpPr>
          <p:spPr bwMode="auto">
            <a:xfrm>
              <a:off x="3696" y="1117"/>
              <a:ext cx="1089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6654" name="Rectangle 23"/>
            <p:cNvSpPr>
              <a:spLocks noChangeArrowheads="1"/>
            </p:cNvSpPr>
            <p:nvPr/>
          </p:nvSpPr>
          <p:spPr bwMode="auto">
            <a:xfrm>
              <a:off x="4398" y="2366"/>
              <a:ext cx="181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6655" name="Rectangle 24"/>
            <p:cNvSpPr>
              <a:spLocks noChangeArrowheads="1"/>
            </p:cNvSpPr>
            <p:nvPr/>
          </p:nvSpPr>
          <p:spPr bwMode="auto">
            <a:xfrm>
              <a:off x="1973" y="1434"/>
              <a:ext cx="453" cy="31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</p:grpSp>
      <p:sp>
        <p:nvSpPr>
          <p:cNvPr id="26637" name="Rectangle 25"/>
          <p:cNvSpPr>
            <a:spLocks noChangeArrowheads="1"/>
          </p:cNvSpPr>
          <p:nvPr/>
        </p:nvSpPr>
        <p:spPr bwMode="auto">
          <a:xfrm>
            <a:off x="3924301" y="2466688"/>
            <a:ext cx="1296988" cy="890154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727" b="1" dirty="0"/>
              <a:t>CPU</a:t>
            </a:r>
            <a:br>
              <a:rPr lang="en-US" sz="1727" b="1" dirty="0"/>
            </a:br>
            <a:r>
              <a:rPr lang="en-US" sz="1364" dirty="0"/>
              <a:t>(</a:t>
            </a:r>
            <a:r>
              <a:rPr lang="en-US" sz="1364" dirty="0" err="1"/>
              <a:t>uP</a:t>
            </a:r>
            <a:r>
              <a:rPr lang="en-US" sz="1364" dirty="0"/>
              <a:t> / DSP)</a:t>
            </a:r>
          </a:p>
        </p:txBody>
      </p:sp>
      <p:sp>
        <p:nvSpPr>
          <p:cNvPr id="617498" name="Rectangle 26"/>
          <p:cNvSpPr>
            <a:spLocks noChangeArrowheads="1"/>
          </p:cNvSpPr>
          <p:nvPr/>
        </p:nvSpPr>
        <p:spPr bwMode="auto">
          <a:xfrm>
            <a:off x="5292725" y="2780726"/>
            <a:ext cx="647700" cy="576117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Co-</a:t>
            </a:r>
            <a:br>
              <a:rPr lang="en-US" sz="1182" b="1" dirty="0"/>
            </a:br>
            <a:r>
              <a:rPr lang="en-US" sz="1182" b="1" dirty="0"/>
              <a:t>Proc.</a:t>
            </a:r>
          </a:p>
        </p:txBody>
      </p:sp>
      <p:sp>
        <p:nvSpPr>
          <p:cNvPr id="617499" name="Rectangle 27"/>
          <p:cNvSpPr>
            <a:spLocks noChangeArrowheads="1"/>
          </p:cNvSpPr>
          <p:nvPr/>
        </p:nvSpPr>
        <p:spPr bwMode="auto">
          <a:xfrm>
            <a:off x="1619251" y="2152652"/>
            <a:ext cx="1728788" cy="210128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364" b="1" dirty="0"/>
              <a:t>GP I/O</a:t>
            </a:r>
            <a:endParaRPr lang="en-US" sz="1364" dirty="0"/>
          </a:p>
        </p:txBody>
      </p:sp>
      <p:sp>
        <p:nvSpPr>
          <p:cNvPr id="617500" name="Rectangle 28"/>
          <p:cNvSpPr>
            <a:spLocks noChangeArrowheads="1"/>
          </p:cNvSpPr>
          <p:nvPr/>
        </p:nvSpPr>
        <p:spPr bwMode="auto">
          <a:xfrm>
            <a:off x="2484439" y="2414732"/>
            <a:ext cx="1223963" cy="471055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Address</a:t>
            </a:r>
            <a:br>
              <a:rPr lang="en-US" sz="1182" b="1" dirty="0"/>
            </a:br>
            <a:r>
              <a:rPr lang="en-US" sz="1182" b="1" dirty="0"/>
              <a:t>Decode</a:t>
            </a:r>
            <a:br>
              <a:rPr lang="en-US" sz="1182" b="1" dirty="0"/>
            </a:br>
            <a:r>
              <a:rPr lang="en-US" sz="1182" b="1" dirty="0"/>
              <a:t>Unit</a:t>
            </a:r>
          </a:p>
        </p:txBody>
      </p:sp>
      <p:sp>
        <p:nvSpPr>
          <p:cNvPr id="617501" name="Rectangle 29"/>
          <p:cNvSpPr>
            <a:spLocks noChangeArrowheads="1"/>
          </p:cNvSpPr>
          <p:nvPr/>
        </p:nvSpPr>
        <p:spPr bwMode="auto">
          <a:xfrm>
            <a:off x="1763715" y="1681596"/>
            <a:ext cx="865187" cy="365991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Ethernet</a:t>
            </a:r>
            <a:br>
              <a:rPr lang="en-US" sz="1182" b="1" dirty="0"/>
            </a:br>
            <a:r>
              <a:rPr lang="en-US" sz="1182" b="1" dirty="0"/>
              <a:t>MAC</a:t>
            </a:r>
            <a:endParaRPr lang="en-US" sz="1182" dirty="0"/>
          </a:p>
        </p:txBody>
      </p:sp>
      <p:sp>
        <p:nvSpPr>
          <p:cNvPr id="617502" name="Rectangle 30"/>
          <p:cNvSpPr>
            <a:spLocks noChangeArrowheads="1"/>
          </p:cNvSpPr>
          <p:nvPr/>
        </p:nvSpPr>
        <p:spPr bwMode="auto">
          <a:xfrm>
            <a:off x="5364165" y="2100698"/>
            <a:ext cx="960436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Interrupt</a:t>
            </a:r>
            <a:br>
              <a:rPr lang="en-US" sz="1182" b="1" dirty="0"/>
            </a:br>
            <a:r>
              <a:rPr lang="en-US" sz="1182" b="1" dirty="0"/>
              <a:t>Controller</a:t>
            </a:r>
            <a:endParaRPr lang="en-US" sz="1182" dirty="0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132139" y="1364097"/>
            <a:ext cx="4176713" cy="1771073"/>
            <a:chOff x="1973" y="1114"/>
            <a:chExt cx="2631" cy="1534"/>
          </a:xfrm>
        </p:grpSpPr>
        <p:sp>
          <p:nvSpPr>
            <p:cNvPr id="26650" name="Rectangle 32"/>
            <p:cNvSpPr>
              <a:spLocks noChangeArrowheads="1"/>
            </p:cNvSpPr>
            <p:nvPr/>
          </p:nvSpPr>
          <p:spPr bwMode="auto">
            <a:xfrm>
              <a:off x="3696" y="1114"/>
              <a:ext cx="116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51" name="Rectangle 33"/>
            <p:cNvSpPr>
              <a:spLocks noChangeArrowheads="1"/>
            </p:cNvSpPr>
            <p:nvPr/>
          </p:nvSpPr>
          <p:spPr bwMode="auto">
            <a:xfrm>
              <a:off x="4377" y="2338"/>
              <a:ext cx="227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52" name="Rectangle 34"/>
            <p:cNvSpPr>
              <a:spLocks noChangeArrowheads="1"/>
            </p:cNvSpPr>
            <p:nvPr/>
          </p:nvSpPr>
          <p:spPr bwMode="auto">
            <a:xfrm>
              <a:off x="1973" y="1431"/>
              <a:ext cx="453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1547814" y="3563509"/>
            <a:ext cx="4176712" cy="462973"/>
            <a:chOff x="975" y="3019"/>
            <a:chExt cx="2631" cy="401"/>
          </a:xfrm>
        </p:grpSpPr>
        <p:sp>
          <p:nvSpPr>
            <p:cNvPr id="26645" name="Rectangle 36"/>
            <p:cNvSpPr>
              <a:spLocks noChangeArrowheads="1"/>
            </p:cNvSpPr>
            <p:nvPr/>
          </p:nvSpPr>
          <p:spPr bwMode="auto">
            <a:xfrm>
              <a:off x="975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6" name="Rectangle 37"/>
            <p:cNvSpPr>
              <a:spLocks noChangeArrowheads="1"/>
            </p:cNvSpPr>
            <p:nvPr/>
          </p:nvSpPr>
          <p:spPr bwMode="auto">
            <a:xfrm>
              <a:off x="1474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7" name="Rectangle 38"/>
            <p:cNvSpPr>
              <a:spLocks noChangeArrowheads="1"/>
            </p:cNvSpPr>
            <p:nvPr/>
          </p:nvSpPr>
          <p:spPr bwMode="auto">
            <a:xfrm>
              <a:off x="1973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8" name="Rectangle 39"/>
            <p:cNvSpPr>
              <a:spLocks noChangeArrowheads="1"/>
            </p:cNvSpPr>
            <p:nvPr/>
          </p:nvSpPr>
          <p:spPr bwMode="auto">
            <a:xfrm>
              <a:off x="2517" y="3110"/>
              <a:ext cx="544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9" name="Rectangle 40"/>
            <p:cNvSpPr>
              <a:spLocks noChangeArrowheads="1"/>
            </p:cNvSpPr>
            <p:nvPr/>
          </p:nvSpPr>
          <p:spPr bwMode="auto">
            <a:xfrm>
              <a:off x="3061" y="3110"/>
              <a:ext cx="545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</p:grpSp>
    </p:spTree>
    <p:extLst>
      <p:ext uri="{BB962C8B-B14F-4D97-AF65-F5344CB8AC3E}">
        <p14:creationId xmlns:p14="http://schemas.microsoft.com/office/powerpoint/2010/main" val="216598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0434 0.015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7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03143 -0.0104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7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-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0486 0.021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17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1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4462 0.03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7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1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-0.06701 3.703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-0.0974 0.02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17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19688 -0.04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17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-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14184 0.0893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17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4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4.81481E-6 L -0.03924 0.0682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3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022E-16 L 0.19687 0.0472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0365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17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1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-0.20469 -0.0314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7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" y="-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81" grpId="0" animBg="1"/>
      <p:bldP spid="617482" grpId="0" animBg="1"/>
      <p:bldP spid="617489" grpId="0" animBg="1"/>
      <p:bldP spid="617490" grpId="0" animBg="1"/>
      <p:bldP spid="617491" grpId="0" animBg="1"/>
      <p:bldP spid="617492" grpId="0" animBg="1"/>
      <p:bldP spid="617498" grpId="0" animBg="1"/>
      <p:bldP spid="617499" grpId="0" animBg="1"/>
      <p:bldP spid="617500" grpId="0" animBg="1"/>
      <p:bldP spid="617501" grpId="0" animBg="1"/>
      <p:bldP spid="61750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What </a:t>
            </a:r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You will </a:t>
            </a:r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learn Today?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52550"/>
            <a:ext cx="7924800" cy="23574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Difference between </a:t>
            </a: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Mp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/Mc DSP,CPLD,FPGA and </a:t>
            </a:r>
            <a:r>
              <a:rPr lang="en-US" sz="2000" b="1" dirty="0" err="1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SoC</a:t>
            </a:r>
            <a:endParaRPr lang="en-US" sz="2000" b="1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Selection of Packages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Processor Selection Criteria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Hardware Design Flow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Design Flow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Simulation , Evaluation and Emulation</a:t>
            </a: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39977" y="1210542"/>
            <a:ext cx="6119813" cy="3246582"/>
            <a:chOff x="1474" y="981"/>
            <a:chExt cx="3855" cy="2812"/>
          </a:xfrm>
        </p:grpSpPr>
        <p:sp>
          <p:nvSpPr>
            <p:cNvPr id="27656" name="Line 4"/>
            <p:cNvSpPr>
              <a:spLocks noChangeShapeType="1"/>
            </p:cNvSpPr>
            <p:nvPr/>
          </p:nvSpPr>
          <p:spPr bwMode="auto">
            <a:xfrm>
              <a:off x="2154" y="1298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7" name="Line 5"/>
            <p:cNvSpPr>
              <a:spLocks noChangeShapeType="1"/>
            </p:cNvSpPr>
            <p:nvPr/>
          </p:nvSpPr>
          <p:spPr bwMode="auto">
            <a:xfrm>
              <a:off x="1791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2245" y="3294"/>
              <a:ext cx="0" cy="227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9" name="Line 7"/>
            <p:cNvSpPr>
              <a:spLocks noChangeShapeType="1"/>
            </p:cNvSpPr>
            <p:nvPr/>
          </p:nvSpPr>
          <p:spPr bwMode="auto">
            <a:xfrm>
              <a:off x="2744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0" name="Line 8"/>
            <p:cNvSpPr>
              <a:spLocks noChangeShapeType="1"/>
            </p:cNvSpPr>
            <p:nvPr/>
          </p:nvSpPr>
          <p:spPr bwMode="auto">
            <a:xfrm>
              <a:off x="3334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>
              <a:off x="3878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2" name="Line 10"/>
            <p:cNvSpPr>
              <a:spLocks noChangeShapeType="1"/>
            </p:cNvSpPr>
            <p:nvPr/>
          </p:nvSpPr>
          <p:spPr bwMode="auto">
            <a:xfrm>
              <a:off x="4014" y="2795"/>
              <a:ext cx="227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3" name="Line 11"/>
            <p:cNvSpPr>
              <a:spLocks noChangeShapeType="1"/>
            </p:cNvSpPr>
            <p:nvPr/>
          </p:nvSpPr>
          <p:spPr bwMode="auto">
            <a:xfrm>
              <a:off x="4014" y="2069"/>
              <a:ext cx="227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4" name="Rectangle 12"/>
            <p:cNvSpPr>
              <a:spLocks noChangeArrowheads="1"/>
            </p:cNvSpPr>
            <p:nvPr/>
          </p:nvSpPr>
          <p:spPr bwMode="auto">
            <a:xfrm>
              <a:off x="4240" y="1797"/>
              <a:ext cx="1089" cy="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7665" name="Rectangle 13"/>
            <p:cNvSpPr>
              <a:spLocks noChangeArrowheads="1"/>
            </p:cNvSpPr>
            <p:nvPr/>
          </p:nvSpPr>
          <p:spPr bwMode="auto">
            <a:xfrm>
              <a:off x="3061" y="3521"/>
              <a:ext cx="544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7666" name="Rectangle 14"/>
            <p:cNvSpPr>
              <a:spLocks noChangeArrowheads="1"/>
            </p:cNvSpPr>
            <p:nvPr/>
          </p:nvSpPr>
          <p:spPr bwMode="auto">
            <a:xfrm>
              <a:off x="3606" y="3521"/>
              <a:ext cx="545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7667" name="Rectangle 15"/>
            <p:cNvSpPr>
              <a:spLocks noChangeArrowheads="1"/>
            </p:cNvSpPr>
            <p:nvPr/>
          </p:nvSpPr>
          <p:spPr bwMode="auto">
            <a:xfrm>
              <a:off x="1973" y="3520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68" name="Rectangle 16"/>
            <p:cNvSpPr>
              <a:spLocks noChangeArrowheads="1"/>
            </p:cNvSpPr>
            <p:nvPr/>
          </p:nvSpPr>
          <p:spPr bwMode="auto">
            <a:xfrm>
              <a:off x="2472" y="3520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69" name="Rectangle 17"/>
            <p:cNvSpPr>
              <a:spLocks noChangeArrowheads="1"/>
            </p:cNvSpPr>
            <p:nvPr/>
          </p:nvSpPr>
          <p:spPr bwMode="auto">
            <a:xfrm>
              <a:off x="1474" y="3521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70" name="Rectangle 18"/>
            <p:cNvSpPr>
              <a:spLocks noChangeArrowheads="1"/>
            </p:cNvSpPr>
            <p:nvPr/>
          </p:nvSpPr>
          <p:spPr bwMode="auto">
            <a:xfrm>
              <a:off x="4247" y="2659"/>
              <a:ext cx="181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7671" name="Rectangle 19"/>
            <p:cNvSpPr>
              <a:spLocks noChangeArrowheads="1"/>
            </p:cNvSpPr>
            <p:nvPr/>
          </p:nvSpPr>
          <p:spPr bwMode="auto">
            <a:xfrm>
              <a:off x="1927" y="981"/>
              <a:ext cx="453" cy="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</p:grpSp>
      <p:pic>
        <p:nvPicPr>
          <p:cNvPr id="27651" name="Picture 20" descr="sy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8739" y="1810906"/>
            <a:ext cx="3802062" cy="208857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140200" y="1367559"/>
            <a:ext cx="863600" cy="471055"/>
            <a:chOff x="2608" y="1117"/>
            <a:chExt cx="544" cy="408"/>
          </a:xfrm>
        </p:grpSpPr>
        <p:sp>
          <p:nvSpPr>
            <p:cNvPr id="27654" name="Line 22"/>
            <p:cNvSpPr>
              <a:spLocks noChangeShapeType="1"/>
            </p:cNvSpPr>
            <p:nvPr/>
          </p:nvSpPr>
          <p:spPr bwMode="auto">
            <a:xfrm>
              <a:off x="2880" y="1298"/>
              <a:ext cx="0" cy="2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5" name="Rectangle 23"/>
            <p:cNvSpPr>
              <a:spLocks noChangeArrowheads="1"/>
            </p:cNvSpPr>
            <p:nvPr/>
          </p:nvSpPr>
          <p:spPr bwMode="auto">
            <a:xfrm>
              <a:off x="2608" y="1117"/>
              <a:ext cx="544" cy="18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EPROM</a:t>
              </a:r>
              <a:endParaRPr lang="en-US" sz="1182" dirty="0"/>
            </a:p>
          </p:txBody>
        </p:sp>
      </p:grpSp>
      <p:sp>
        <p:nvSpPr>
          <p:cNvPr id="27653" name="Title 1"/>
          <p:cNvSpPr>
            <a:spLocks noGrp="1"/>
          </p:cNvSpPr>
          <p:nvPr>
            <p:ph type="title"/>
          </p:nvPr>
        </p:nvSpPr>
        <p:spPr>
          <a:xfrm>
            <a:off x="240219" y="139124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Configurable system on Chip-</a:t>
            </a:r>
            <a:r>
              <a:rPr lang="en-US" sz="3818" dirty="0" err="1">
                <a:solidFill>
                  <a:srgbClr val="FF0000"/>
                </a:solidFill>
              </a:rPr>
              <a:t>CSoC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861" y="505691"/>
            <a:ext cx="7723500" cy="34545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       2 or More Independent Processors in 1 Package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273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Symmetric Multiprocessing</a:t>
            </a:r>
            <a:endParaRPr lang="en-US" sz="2273" dirty="0"/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Number of Identical Processors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Common Shared Memory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One Operating System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endParaRPr lang="en-US" sz="1545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Asymmetric Multiprocessing</a:t>
            </a:r>
            <a:endParaRPr lang="en-US" sz="2273" dirty="0"/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Different Processors, Instruction Sets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Different Operating Systems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Possibly Without Shared Memory</a:t>
            </a: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110861" y="0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Multicore </a:t>
            </a:r>
            <a:r>
              <a:rPr lang="en-US" sz="3818" dirty="0" smtClean="0">
                <a:solidFill>
                  <a:srgbClr val="FF0000"/>
                </a:solidFill>
              </a:rPr>
              <a:t>Processor -</a:t>
            </a:r>
            <a:r>
              <a:rPr lang="en-US" sz="3818" dirty="0" err="1" smtClean="0">
                <a:solidFill>
                  <a:srgbClr val="FF0000"/>
                </a:solidFill>
              </a:rPr>
              <a:t>SoC</a:t>
            </a:r>
            <a:endParaRPr lang="en-IN" sz="3818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12" y="1341246"/>
            <a:ext cx="336279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3" y="632114"/>
            <a:ext cx="7882994" cy="36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533400" y="4234339"/>
            <a:ext cx="8067192" cy="88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Processors Need Not be Identical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Processor Specialization May Increase Performance.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T.I.’s </a:t>
            </a:r>
            <a:r>
              <a:rPr lang="en-US" sz="1727" b="1" dirty="0" err="1"/>
              <a:t>OMAP•General</a:t>
            </a:r>
            <a:r>
              <a:rPr lang="en-US" sz="1727" b="1" dirty="0"/>
              <a:t> Purpose </a:t>
            </a:r>
            <a:r>
              <a:rPr lang="en-US" sz="1727" b="1" dirty="0" err="1"/>
              <a:t>Processor+Digital</a:t>
            </a:r>
            <a:r>
              <a:rPr lang="en-US" sz="1727" b="1" dirty="0"/>
              <a:t> Signal Processor(“DSP”)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81000" y="909205"/>
            <a:ext cx="1371600" cy="66501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81000" y="1839769"/>
            <a:ext cx="1371600" cy="38792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81000" y="2239241"/>
            <a:ext cx="13716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81000" y="2848841"/>
            <a:ext cx="13716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828800" y="3569277"/>
            <a:ext cx="16002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667001" y="1685059"/>
            <a:ext cx="1066800" cy="44334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810001" y="1629641"/>
            <a:ext cx="1066800" cy="498764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505201" y="3569277"/>
            <a:ext cx="8382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343400" y="3569277"/>
            <a:ext cx="18288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248400" y="2239241"/>
            <a:ext cx="2209800" cy="11637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791200" y="1297132"/>
            <a:ext cx="1752600" cy="886691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828800" y="798368"/>
            <a:ext cx="3276600" cy="38792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30736" name="Title 1"/>
          <p:cNvSpPr>
            <a:spLocks noGrp="1"/>
          </p:cNvSpPr>
          <p:nvPr>
            <p:ph type="title"/>
          </p:nvPr>
        </p:nvSpPr>
        <p:spPr>
          <a:xfrm>
            <a:off x="685800" y="299605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AMP-TI OMAP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9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5" y="361944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FPGA Is Different From ASICs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47" y="930802"/>
            <a:ext cx="4838471" cy="3454500"/>
          </a:xfrm>
        </p:spPr>
        <p:txBody>
          <a:bodyPr/>
          <a:lstStyle/>
          <a:p>
            <a:r>
              <a:rPr lang="en-US" sz="1600" b="1" dirty="0" smtClean="0"/>
              <a:t>ASIC (Application-Specific Integrated Circuit)</a:t>
            </a:r>
          </a:p>
          <a:p>
            <a:pPr lvl="1"/>
            <a:r>
              <a:rPr lang="en-US" sz="1200" b="1" dirty="0" smtClean="0"/>
              <a:t>Special chip purpose-built for an application</a:t>
            </a:r>
          </a:p>
          <a:p>
            <a:pPr lvl="1"/>
            <a:r>
              <a:rPr lang="en-US" sz="1200" b="1" dirty="0" smtClean="0"/>
              <a:t>E.g., ASIC bitcoin miner, Intel neural network accelerator</a:t>
            </a:r>
          </a:p>
          <a:p>
            <a:pPr lvl="1"/>
            <a:r>
              <a:rPr lang="en-US" sz="1200" b="1" dirty="0" smtClean="0"/>
              <a:t>Function cannot be changed once expensively built</a:t>
            </a:r>
          </a:p>
          <a:p>
            <a:pPr marL="596900" lvl="1" indent="0">
              <a:buNone/>
            </a:pPr>
            <a:endParaRPr lang="en-US" sz="1200" b="1" dirty="0" smtClean="0"/>
          </a:p>
          <a:p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+</a:t>
            </a:r>
            <a:r>
              <a:rPr lang="en-US" sz="1600" b="1" dirty="0" smtClean="0"/>
              <a:t> FPGAs can be </a:t>
            </a:r>
            <a:r>
              <a:rPr lang="en-US" sz="1600" b="1" i="1" dirty="0" smtClean="0"/>
              <a:t>field-programmed</a:t>
            </a:r>
          </a:p>
          <a:p>
            <a:pPr lvl="1"/>
            <a:r>
              <a:rPr lang="en-US" sz="1200" b="1" dirty="0" smtClean="0"/>
              <a:t>Function can be changed completely whenever</a:t>
            </a:r>
          </a:p>
          <a:p>
            <a:pPr lvl="1"/>
            <a:r>
              <a:rPr lang="en-US" sz="1200" b="1" dirty="0" smtClean="0"/>
              <a:t>FPGA fabric </a:t>
            </a:r>
            <a:r>
              <a:rPr lang="en-US" sz="1200" b="1" i="1" dirty="0" smtClean="0"/>
              <a:t>emulates</a:t>
            </a:r>
            <a:r>
              <a:rPr lang="en-US" sz="1200" b="1" dirty="0" smtClean="0"/>
              <a:t> custom circuits</a:t>
            </a:r>
          </a:p>
          <a:p>
            <a:endParaRPr lang="en-US" sz="1200" b="1" dirty="0"/>
          </a:p>
        </p:txBody>
      </p:sp>
      <p:pic>
        <p:nvPicPr>
          <p:cNvPr id="1026" name="Picture 2" descr="AntMiner U2 Bitcoin M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93" y="1281005"/>
            <a:ext cx="2135981" cy="16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oftware.intel.com/sites/default/files/managed/51/ac/ncs2-marquee-50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93" y="1077895"/>
            <a:ext cx="2557100" cy="18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5"/>
          <p:cNvSpPr>
            <a:spLocks noChangeShapeType="1"/>
          </p:cNvSpPr>
          <p:nvPr/>
        </p:nvSpPr>
        <p:spPr bwMode="auto">
          <a:xfrm>
            <a:off x="1905000" y="1085851"/>
            <a:ext cx="0" cy="3314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sp>
        <p:nvSpPr>
          <p:cNvPr id="31747" name="Line 6"/>
          <p:cNvSpPr>
            <a:spLocks noChangeShapeType="1"/>
          </p:cNvSpPr>
          <p:nvPr/>
        </p:nvSpPr>
        <p:spPr bwMode="auto">
          <a:xfrm>
            <a:off x="1905000" y="4400550"/>
            <a:ext cx="495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sp>
        <p:nvSpPr>
          <p:cNvPr id="28677" name="Oval 7"/>
          <p:cNvSpPr>
            <a:spLocks noChangeArrowheads="1"/>
          </p:cNvSpPr>
          <p:nvPr/>
        </p:nvSpPr>
        <p:spPr bwMode="auto">
          <a:xfrm>
            <a:off x="2133600" y="3624696"/>
            <a:ext cx="2209800" cy="3879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FF0000"/>
            </a:solidFill>
            <a:round/>
            <a:headEnd/>
            <a:tailEnd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 controllers</a:t>
            </a:r>
          </a:p>
        </p:txBody>
      </p:sp>
      <p:sp>
        <p:nvSpPr>
          <p:cNvPr id="28678" name="Oval 8"/>
          <p:cNvSpPr>
            <a:spLocks noChangeArrowheads="1"/>
          </p:cNvSpPr>
          <p:nvPr/>
        </p:nvSpPr>
        <p:spPr bwMode="auto">
          <a:xfrm>
            <a:off x="3186113" y="3126041"/>
            <a:ext cx="2133600" cy="609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DSP</a:t>
            </a:r>
          </a:p>
        </p:txBody>
      </p:sp>
      <p:sp>
        <p:nvSpPr>
          <p:cNvPr id="28679" name="Oval 9"/>
          <p:cNvSpPr>
            <a:spLocks noChangeArrowheads="1"/>
          </p:cNvSpPr>
          <p:nvPr/>
        </p:nvSpPr>
        <p:spPr bwMode="auto">
          <a:xfrm>
            <a:off x="5319713" y="1851315"/>
            <a:ext cx="2286001" cy="609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FPGA</a:t>
            </a:r>
          </a:p>
        </p:txBody>
      </p:sp>
      <p:sp>
        <p:nvSpPr>
          <p:cNvPr id="28680" name="Oval 10"/>
          <p:cNvSpPr>
            <a:spLocks noChangeArrowheads="1"/>
          </p:cNvSpPr>
          <p:nvPr/>
        </p:nvSpPr>
        <p:spPr bwMode="auto">
          <a:xfrm>
            <a:off x="4800600" y="2390236"/>
            <a:ext cx="2057400" cy="44334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ASIC</a:t>
            </a:r>
          </a:p>
        </p:txBody>
      </p:sp>
      <p:sp>
        <p:nvSpPr>
          <p:cNvPr id="28681" name="Line 11"/>
          <p:cNvSpPr>
            <a:spLocks noChangeShapeType="1"/>
          </p:cNvSpPr>
          <p:nvPr/>
        </p:nvSpPr>
        <p:spPr bwMode="auto">
          <a:xfrm>
            <a:off x="2667001" y="4566805"/>
            <a:ext cx="3886200" cy="0"/>
          </a:xfrm>
          <a:prstGeom prst="line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lIns="87749" tIns="43875" rIns="87749" bIns="43875"/>
          <a:lstStyle/>
          <a:p>
            <a:pPr>
              <a:defRPr/>
            </a:pPr>
            <a:endParaRPr lang="en-US" sz="1273"/>
          </a:p>
        </p:txBody>
      </p:sp>
      <p:sp>
        <p:nvSpPr>
          <p:cNvPr id="28683" name="Line 13"/>
          <p:cNvSpPr>
            <a:spLocks noChangeShapeType="1"/>
          </p:cNvSpPr>
          <p:nvPr/>
        </p:nvSpPr>
        <p:spPr bwMode="auto">
          <a:xfrm flipV="1">
            <a:off x="1600200" y="1795896"/>
            <a:ext cx="0" cy="2493818"/>
          </a:xfrm>
          <a:prstGeom prst="line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lIns="87749" tIns="43875" rIns="87749" bIns="43875"/>
          <a:lstStyle/>
          <a:p>
            <a:pPr>
              <a:defRPr/>
            </a:pPr>
            <a:endParaRPr lang="en-US" sz="1273"/>
          </a:p>
        </p:txBody>
      </p:sp>
      <p:sp>
        <p:nvSpPr>
          <p:cNvPr id="31754" name="Title 1"/>
          <p:cNvSpPr>
            <a:spLocks noGrp="1"/>
          </p:cNvSpPr>
          <p:nvPr>
            <p:ph type="title"/>
          </p:nvPr>
        </p:nvSpPr>
        <p:spPr>
          <a:xfrm>
            <a:off x="357188" y="216478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Comparison</a:t>
            </a:r>
            <a:endParaRPr lang="en-IN" sz="3818" dirty="0">
              <a:solidFill>
                <a:srgbClr val="FF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-2895600" y="2848841"/>
            <a:ext cx="792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 eaLnBrk="0" hangingPunct="0">
              <a:defRPr/>
            </a:pPr>
            <a:r>
              <a:rPr lang="en-US" sz="2727" b="1" dirty="0">
                <a:latin typeface="+mj-lt"/>
                <a:ea typeface="+mj-ea"/>
                <a:cs typeface="+mj-cs"/>
              </a:rPr>
              <a:t>Cost</a:t>
            </a:r>
            <a:endParaRPr lang="en-IN" sz="2727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599" y="4345132"/>
            <a:ext cx="83296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 eaLnBrk="0" hangingPunct="0">
              <a:defRPr/>
            </a:pPr>
            <a:r>
              <a:rPr lang="en-US" sz="1273" b="1" dirty="0">
                <a:latin typeface="+mj-lt"/>
                <a:ea typeface="+mj-ea"/>
                <a:cs typeface="+mj-cs"/>
              </a:rPr>
              <a:t>Performance</a:t>
            </a:r>
            <a:endParaRPr lang="en-IN" sz="1273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4024313" y="2778163"/>
            <a:ext cx="2057400" cy="443345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SOC</a:t>
            </a:r>
            <a:endParaRPr lang="en-US" sz="1727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4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im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52551"/>
            <a:ext cx="1143000" cy="639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 descr="image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241715"/>
            <a:ext cx="1371600" cy="68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2590802" y="2128405"/>
            <a:ext cx="630862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QFP</a:t>
            </a:r>
          </a:p>
        </p:txBody>
      </p:sp>
      <p:pic>
        <p:nvPicPr>
          <p:cNvPr id="41990" name="Picture 9" descr="images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2" y="3125932"/>
            <a:ext cx="1154113" cy="66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10" descr="images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125932"/>
            <a:ext cx="1371600" cy="83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Line 13"/>
          <p:cNvSpPr>
            <a:spLocks noChangeShapeType="1"/>
          </p:cNvSpPr>
          <p:nvPr/>
        </p:nvSpPr>
        <p:spPr bwMode="auto">
          <a:xfrm>
            <a:off x="5715000" y="1685059"/>
            <a:ext cx="0" cy="2660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pic>
        <p:nvPicPr>
          <p:cNvPr id="41995" name="Picture 14" descr="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1" y="1186297"/>
            <a:ext cx="1543050" cy="112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6" name="Picture 15" descr="S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2" y="3680116"/>
            <a:ext cx="1417637" cy="86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7" name="Picture 16" descr="S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48400" y="2516334"/>
            <a:ext cx="1474787" cy="73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8" name="Rectangle 17"/>
          <p:cNvSpPr>
            <a:spLocks noChangeArrowheads="1"/>
          </p:cNvSpPr>
          <p:nvPr/>
        </p:nvSpPr>
        <p:spPr bwMode="auto">
          <a:xfrm>
            <a:off x="7772402" y="1666588"/>
            <a:ext cx="1209546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364" dirty="0"/>
              <a:t>SOLDERING</a:t>
            </a:r>
          </a:p>
          <a:p>
            <a:r>
              <a:rPr lang="en-US" sz="1364" dirty="0"/>
              <a:t>IRON</a:t>
            </a:r>
          </a:p>
        </p:txBody>
      </p:sp>
      <p:sp>
        <p:nvSpPr>
          <p:cNvPr id="41999" name="Rectangle 18"/>
          <p:cNvSpPr>
            <a:spLocks noChangeArrowheads="1"/>
          </p:cNvSpPr>
          <p:nvPr/>
        </p:nvSpPr>
        <p:spPr bwMode="auto">
          <a:xfrm>
            <a:off x="7924801" y="2627168"/>
            <a:ext cx="4572000" cy="61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64" dirty="0"/>
              <a:t>SOLDERING</a:t>
            </a:r>
          </a:p>
          <a:p>
            <a:pPr>
              <a:spcBef>
                <a:spcPct val="50000"/>
              </a:spcBef>
            </a:pPr>
            <a:r>
              <a:rPr lang="en-US" sz="1364" dirty="0"/>
              <a:t>STATION</a:t>
            </a:r>
          </a:p>
        </p:txBody>
      </p:sp>
      <p:sp>
        <p:nvSpPr>
          <p:cNvPr id="42000" name="Rectangle 19"/>
          <p:cNvSpPr>
            <a:spLocks noChangeArrowheads="1"/>
          </p:cNvSpPr>
          <p:nvPr/>
        </p:nvSpPr>
        <p:spPr bwMode="auto">
          <a:xfrm>
            <a:off x="6400800" y="4622225"/>
            <a:ext cx="1447800" cy="29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64" dirty="0"/>
              <a:t>OVEN</a:t>
            </a:r>
          </a:p>
        </p:txBody>
      </p:sp>
      <p:pic>
        <p:nvPicPr>
          <p:cNvPr id="42001" name="Picture 17" descr="m16a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62402" y="1241715"/>
            <a:ext cx="1416050" cy="91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7" name="Title 1"/>
          <p:cNvSpPr>
            <a:spLocks noGrp="1"/>
          </p:cNvSpPr>
          <p:nvPr>
            <p:ph type="title"/>
          </p:nvPr>
        </p:nvSpPr>
        <p:spPr>
          <a:xfrm>
            <a:off x="708027" y="200314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Selection of packages</a:t>
            </a:r>
            <a:endParaRPr lang="en-IN" sz="3818" dirty="0">
              <a:solidFill>
                <a:srgbClr val="FF0000"/>
              </a:solidFill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85802" y="2128405"/>
            <a:ext cx="545903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DIP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419601" y="2183823"/>
            <a:ext cx="717424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SOIC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3810002" y="3790950"/>
            <a:ext cx="669334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BGA</a:t>
            </a: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990601" y="3957205"/>
            <a:ext cx="779941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PLCC</a:t>
            </a:r>
          </a:p>
        </p:txBody>
      </p:sp>
    </p:spTree>
    <p:extLst>
      <p:ext uri="{BB962C8B-B14F-4D97-AF65-F5344CB8AC3E}">
        <p14:creationId xmlns:p14="http://schemas.microsoft.com/office/powerpoint/2010/main" val="5087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8" grpId="0"/>
      <p:bldP spid="41999" grpId="0"/>
      <p:bldP spid="4200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86450" y="174914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Processor selection Criteria</a:t>
            </a:r>
            <a:endParaRPr lang="en-IN" sz="3818" dirty="0">
              <a:solidFill>
                <a:srgbClr val="FF0000"/>
              </a:solidFill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786450" y="1020041"/>
            <a:ext cx="7723500" cy="34545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IN" sz="2273" b="1" dirty="0"/>
              <a:t>Development tools</a:t>
            </a:r>
          </a:p>
          <a:p>
            <a:pPr>
              <a:buFont typeface="Wingdings" pitchFamily="2" charset="2"/>
              <a:buChar char="ü"/>
            </a:pPr>
            <a:r>
              <a:rPr lang="en-US" sz="2273" b="1" dirty="0"/>
              <a:t>Number of I/O’s</a:t>
            </a:r>
            <a:endParaRPr lang="en-IN" sz="2273" b="1" dirty="0"/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Performance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Cost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Operating systems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Hardware tools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Peripherals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Power consumption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Supplier reputation</a:t>
            </a:r>
          </a:p>
          <a:p>
            <a:pPr>
              <a:buFont typeface="Wingdings" pitchFamily="2" charset="2"/>
              <a:buChar char="ü"/>
            </a:pPr>
            <a:endParaRPr lang="en-IN" sz="2273" dirty="0"/>
          </a:p>
        </p:txBody>
      </p:sp>
    </p:spTree>
    <p:extLst>
      <p:ext uri="{BB962C8B-B14F-4D97-AF65-F5344CB8AC3E}">
        <p14:creationId xmlns:p14="http://schemas.microsoft.com/office/powerpoint/2010/main" val="33183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028700"/>
            <a:ext cx="26289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 descr="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971550"/>
            <a:ext cx="26003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 descr="pcb assemb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200400"/>
            <a:ext cx="17668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AutoShape 8"/>
          <p:cNvSpPr>
            <a:spLocks noChangeArrowheads="1"/>
          </p:cNvSpPr>
          <p:nvPr/>
        </p:nvSpPr>
        <p:spPr bwMode="auto">
          <a:xfrm>
            <a:off x="4286250" y="1771650"/>
            <a:ext cx="457200" cy="285750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43014" name="AutoShape 9"/>
          <p:cNvSpPr>
            <a:spLocks noChangeArrowheads="1"/>
          </p:cNvSpPr>
          <p:nvPr/>
        </p:nvSpPr>
        <p:spPr bwMode="auto">
          <a:xfrm>
            <a:off x="6172200" y="3086100"/>
            <a:ext cx="857250" cy="1143000"/>
          </a:xfrm>
          <a:prstGeom prst="curvedLeftArrow">
            <a:avLst>
              <a:gd name="adj1" fmla="val 26667"/>
              <a:gd name="adj2" fmla="val 53333"/>
              <a:gd name="adj3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33799" name="Title 1"/>
          <p:cNvSpPr>
            <a:spLocks noGrp="1"/>
          </p:cNvSpPr>
          <p:nvPr>
            <p:ph type="title"/>
          </p:nvPr>
        </p:nvSpPr>
        <p:spPr>
          <a:xfrm>
            <a:off x="1657350" y="200025"/>
            <a:ext cx="5943600" cy="6286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Hardware Design Flow</a:t>
            </a:r>
            <a:endParaRPr lang="en-IN" altLang="en-US" dirty="0" smtClean="0">
              <a:solidFill>
                <a:srgbClr val="FF0000"/>
              </a:solidFill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943101" y="2914650"/>
            <a:ext cx="195919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/>
              <a:t>SCHEMATIC DESIGN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200651" y="2857500"/>
            <a:ext cx="167545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/>
              <a:t>LAYOUT  DESIGN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4057650" y="4572000"/>
            <a:ext cx="213712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/>
              <a:t>ASSEMBLY &amp; TESTING</a:t>
            </a:r>
          </a:p>
        </p:txBody>
      </p:sp>
    </p:spTree>
    <p:extLst>
      <p:ext uri="{BB962C8B-B14F-4D97-AF65-F5344CB8AC3E}">
        <p14:creationId xmlns:p14="http://schemas.microsoft.com/office/powerpoint/2010/main" val="13781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  <p:bldP spid="430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741219" y="342900"/>
            <a:ext cx="8007926" cy="8572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Schematic Design Consideration</a:t>
            </a:r>
            <a:endParaRPr lang="en-IN" altLang="en-US" dirty="0" smtClean="0">
              <a:solidFill>
                <a:srgbClr val="FF0000"/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41219" y="1200150"/>
            <a:ext cx="6916881" cy="3371850"/>
          </a:xfrm>
        </p:spPr>
        <p:txBody>
          <a:bodyPr/>
          <a:lstStyle/>
          <a:p>
            <a:endParaRPr lang="en-US" altLang="en-US" sz="2400" dirty="0" smtClean="0"/>
          </a:p>
          <a:p>
            <a:r>
              <a:rPr lang="en-US" altLang="en-US" sz="2400" dirty="0" smtClean="0"/>
              <a:t>Power supply design (</a:t>
            </a:r>
            <a:r>
              <a:rPr lang="en-US" altLang="en-US" sz="2400" dirty="0" err="1" smtClean="0"/>
              <a:t>Webench</a:t>
            </a:r>
            <a:r>
              <a:rPr lang="en-US" altLang="en-US" sz="2400" dirty="0" smtClean="0"/>
              <a:t> designer TI)</a:t>
            </a:r>
          </a:p>
          <a:p>
            <a:r>
              <a:rPr lang="en-US" altLang="en-US" sz="2400" dirty="0" smtClean="0"/>
              <a:t>Use Ground Splitting if the Design contains any analog Parts(High speed ADC and DAC)</a:t>
            </a:r>
          </a:p>
          <a:p>
            <a:r>
              <a:rPr lang="en-US" altLang="en-US" sz="2400" dirty="0" smtClean="0"/>
              <a:t>Proper Calculation of Decoupling Capacitors for VCC</a:t>
            </a:r>
          </a:p>
          <a:p>
            <a:r>
              <a:rPr lang="en-US" altLang="en-US" sz="2400" dirty="0" smtClean="0"/>
              <a:t>ESD protection Diodes for </a:t>
            </a:r>
            <a:r>
              <a:rPr lang="en-US" altLang="en-US" sz="2400" dirty="0" err="1" smtClean="0"/>
              <a:t>esd</a:t>
            </a:r>
            <a:r>
              <a:rPr lang="en-US" altLang="en-US" sz="2400" dirty="0" smtClean="0"/>
              <a:t> sensitive IC’s</a:t>
            </a:r>
          </a:p>
          <a:p>
            <a:endParaRPr lang="en-US" altLang="en-US" sz="2400" dirty="0" smtClean="0"/>
          </a:p>
          <a:p>
            <a:endParaRPr lang="en-IN" alt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57" y="3969852"/>
            <a:ext cx="1446777" cy="11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43049" y="285750"/>
            <a:ext cx="7192241" cy="8572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Layout Design Considerations</a:t>
            </a:r>
            <a:endParaRPr lang="en-IN" altLang="en-US" dirty="0" smtClean="0">
              <a:solidFill>
                <a:srgbClr val="FF0000"/>
              </a:solidFill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84881" y="1048566"/>
            <a:ext cx="8520600" cy="3416400"/>
          </a:xfrm>
        </p:spPr>
        <p:txBody>
          <a:bodyPr/>
          <a:lstStyle/>
          <a:p>
            <a:r>
              <a:rPr lang="en-US" altLang="en-US" sz="2800" dirty="0" smtClean="0"/>
              <a:t>Check Footprints </a:t>
            </a:r>
          </a:p>
          <a:p>
            <a:r>
              <a:rPr lang="en-US" altLang="en-US" sz="2800" dirty="0" smtClean="0"/>
              <a:t>Placement of Components as per schematics</a:t>
            </a:r>
          </a:p>
          <a:p>
            <a:r>
              <a:rPr lang="en-US" altLang="en-US" sz="2800" dirty="0" smtClean="0"/>
              <a:t>Placement of decoupling capacitors close to VCC</a:t>
            </a:r>
          </a:p>
          <a:p>
            <a:r>
              <a:rPr lang="en-US" altLang="en-US" sz="2800" dirty="0" smtClean="0"/>
              <a:t>Length Matching for High Speed Memories</a:t>
            </a:r>
          </a:p>
          <a:p>
            <a:r>
              <a:rPr lang="en-US" altLang="en-US" sz="2800" dirty="0" smtClean="0"/>
              <a:t>Avoid Right angle traces during routing</a:t>
            </a:r>
          </a:p>
          <a:p>
            <a:r>
              <a:rPr lang="en-US" altLang="en-US" sz="2800" dirty="0" smtClean="0"/>
              <a:t>Place High speed memory close to the Processor</a:t>
            </a:r>
          </a:p>
          <a:p>
            <a:endParaRPr lang="en-US" altLang="en-US" sz="2800" dirty="0" smtClean="0"/>
          </a:p>
          <a:p>
            <a:endParaRPr lang="en-IN" alt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24" y="3736233"/>
            <a:ext cx="2340974" cy="14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02" y="534226"/>
            <a:ext cx="8143179" cy="1516245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Day 2</a:t>
            </a:r>
            <a:br>
              <a:rPr lang="en-US" sz="4000" b="1" dirty="0" smtClean="0">
                <a:solidFill>
                  <a:schemeClr val="tx2"/>
                </a:solidFill>
              </a:rPr>
            </a:br>
            <a:r>
              <a:rPr lang="en-US" sz="4000" b="1" dirty="0" smtClean="0">
                <a:solidFill>
                  <a:schemeClr val="tx2"/>
                </a:solidFill>
              </a:rPr>
              <a:t>Choosing the Right Processor for Embedded System Design</a:t>
            </a:r>
            <a:endParaRPr lang="en-IN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The Microcontroller Development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857250"/>
            <a:ext cx="5945981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57350" y="342900"/>
            <a:ext cx="5943600" cy="6286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000" b="1" dirty="0">
                <a:latin typeface="+mj-lt"/>
                <a:ea typeface="+mj-ea"/>
                <a:cs typeface="+mj-cs"/>
              </a:rPr>
              <a:t>Software</a:t>
            </a:r>
            <a:r>
              <a:rPr lang="en-US" sz="3300" b="1" dirty="0">
                <a:latin typeface="+mj-lt"/>
                <a:ea typeface="+mj-ea"/>
                <a:cs typeface="+mj-cs"/>
              </a:rPr>
              <a:t> Design Flow</a:t>
            </a:r>
            <a:endParaRPr lang="en-IN" sz="33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13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ev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085850"/>
            <a:ext cx="20002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3" descr="em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43351"/>
            <a:ext cx="891779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15" descr="orc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71550"/>
            <a:ext cx="2400300" cy="21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7" descr="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86201"/>
            <a:ext cx="1226344" cy="83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18" descr="e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3657601"/>
            <a:ext cx="1165622" cy="109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AutoShape 19"/>
          <p:cNvSpPr>
            <a:spLocks noChangeArrowheads="1"/>
          </p:cNvSpPr>
          <p:nvPr/>
        </p:nvSpPr>
        <p:spPr bwMode="auto">
          <a:xfrm>
            <a:off x="3429000" y="4229100"/>
            <a:ext cx="742950" cy="171450"/>
          </a:xfrm>
          <a:prstGeom prst="leftRightArrow">
            <a:avLst>
              <a:gd name="adj1" fmla="val 50000"/>
              <a:gd name="adj2" fmla="val 8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38920" name="AutoShape 20"/>
          <p:cNvSpPr>
            <a:spLocks noChangeArrowheads="1"/>
          </p:cNvSpPr>
          <p:nvPr/>
        </p:nvSpPr>
        <p:spPr bwMode="auto">
          <a:xfrm>
            <a:off x="4972050" y="4229100"/>
            <a:ext cx="514350" cy="171450"/>
          </a:xfrm>
          <a:prstGeom prst="leftRightArrow">
            <a:avLst>
              <a:gd name="adj1" fmla="val 50000"/>
              <a:gd name="adj2" fmla="val 6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14500" y="571500"/>
            <a:ext cx="2171700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100" b="1" dirty="0"/>
              <a:t>Simulation</a:t>
            </a:r>
            <a:endParaRPr lang="en-IN" sz="2100" b="1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14900" y="628650"/>
            <a:ext cx="2171700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100" b="1" dirty="0"/>
              <a:t>Evaluation</a:t>
            </a:r>
            <a:endParaRPr lang="en-IN" sz="2100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600450" y="3371850"/>
            <a:ext cx="2171700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100" b="1" dirty="0"/>
              <a:t>Emulation</a:t>
            </a:r>
            <a:endParaRPr lang="en-IN" sz="21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73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314450" y="171450"/>
            <a:ext cx="5943600" cy="857250"/>
          </a:xfrm>
        </p:spPr>
        <p:txBody>
          <a:bodyPr/>
          <a:lstStyle/>
          <a:p>
            <a:r>
              <a:rPr lang="en-US" altLang="en-US" smtClean="0"/>
              <a:t>	Cabinet design</a:t>
            </a:r>
            <a:endParaRPr lang="en-IN" altLang="en-US" smtClean="0"/>
          </a:p>
        </p:txBody>
      </p:sp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1257300"/>
            <a:ext cx="2743200" cy="2457450"/>
          </a:xfrm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143001"/>
            <a:ext cx="2664619" cy="265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71650" y="4057650"/>
            <a:ext cx="2171700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100" b="1" dirty="0"/>
              <a:t>3D Printer	</a:t>
            </a:r>
            <a:endParaRPr lang="en-IN" sz="21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14900" y="3943350"/>
            <a:ext cx="2171700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100" b="1" dirty="0"/>
              <a:t>Laser cutting CNC </a:t>
            </a:r>
            <a:endParaRPr lang="en-IN" sz="21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79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657350" y="400050"/>
            <a:ext cx="5943600" cy="857250"/>
          </a:xfrm>
        </p:spPr>
        <p:txBody>
          <a:bodyPr/>
          <a:lstStyle/>
          <a:p>
            <a:r>
              <a:rPr lang="en-US" altLang="en-US" smtClean="0"/>
              <a:t>Test JIG</a:t>
            </a:r>
            <a:endParaRPr lang="en-IN" altLang="en-US" smtClean="0"/>
          </a:p>
        </p:txBody>
      </p:sp>
      <p:pic>
        <p:nvPicPr>
          <p:cNvPr id="84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14450" y="1314450"/>
            <a:ext cx="3239691" cy="2628900"/>
          </a:xfrm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1" y="1314450"/>
            <a:ext cx="3078956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18588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943100" y="742950"/>
            <a:ext cx="5029200" cy="4114800"/>
            <a:chOff x="914400" y="1219200"/>
            <a:chExt cx="6705600" cy="54864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64524" name="Line 11"/>
            <p:cNvSpPr>
              <a:spLocks noChangeShapeType="1"/>
            </p:cNvSpPr>
            <p:nvPr/>
          </p:nvSpPr>
          <p:spPr bwMode="auto">
            <a:xfrm>
              <a:off x="3048000" y="25908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5" name="Line 12"/>
            <p:cNvSpPr>
              <a:spLocks noChangeShapeType="1"/>
            </p:cNvSpPr>
            <p:nvPr/>
          </p:nvSpPr>
          <p:spPr bwMode="auto">
            <a:xfrm>
              <a:off x="2362200" y="34290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6" name="Line 13"/>
            <p:cNvSpPr>
              <a:spLocks noChangeShapeType="1"/>
            </p:cNvSpPr>
            <p:nvPr/>
          </p:nvSpPr>
          <p:spPr bwMode="auto">
            <a:xfrm>
              <a:off x="2362200" y="42672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7" name="Line 14"/>
            <p:cNvSpPr>
              <a:spLocks noChangeShapeType="1"/>
            </p:cNvSpPr>
            <p:nvPr/>
          </p:nvSpPr>
          <p:spPr bwMode="auto">
            <a:xfrm>
              <a:off x="5181600" y="25908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8" name="Line 11"/>
            <p:cNvSpPr>
              <a:spLocks noChangeShapeType="1"/>
            </p:cNvSpPr>
            <p:nvPr/>
          </p:nvSpPr>
          <p:spPr bwMode="auto">
            <a:xfrm>
              <a:off x="4114800" y="17526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cxnSp>
          <p:nvCxnSpPr>
            <p:cNvPr id="64529" name="Straight Arrow Connector 18"/>
            <p:cNvCxnSpPr>
              <a:cxnSpLocks noChangeShapeType="1"/>
            </p:cNvCxnSpPr>
            <p:nvPr/>
          </p:nvCxnSpPr>
          <p:spPr bwMode="auto">
            <a:xfrm rot="5400000">
              <a:off x="4381501" y="4305300"/>
              <a:ext cx="1752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64530" name="Straight Arrow Connector 20"/>
            <p:cNvCxnSpPr>
              <a:cxnSpLocks noChangeShapeType="1"/>
              <a:stCxn id="46091" idx="2"/>
            </p:cNvCxnSpPr>
            <p:nvPr/>
          </p:nvCxnSpPr>
          <p:spPr bwMode="auto">
            <a:xfrm rot="5400000">
              <a:off x="4305301" y="5981700"/>
              <a:ext cx="228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64531" name="Straight Arrow Connector 22"/>
            <p:cNvCxnSpPr>
              <a:cxnSpLocks noChangeShapeType="1"/>
            </p:cNvCxnSpPr>
            <p:nvPr/>
          </p:nvCxnSpPr>
          <p:spPr bwMode="auto">
            <a:xfrm rot="5400000">
              <a:off x="3086101" y="5294312"/>
              <a:ext cx="76200" cy="3175"/>
            </a:xfrm>
            <a:prstGeom prst="straightConnector1">
              <a:avLst/>
            </a:prstGeom>
            <a:grpFill/>
            <a:ln w="571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4532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3011487" y="5218113"/>
              <a:ext cx="228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" name="Rectangle 10"/>
            <p:cNvSpPr>
              <a:spLocks noChangeArrowheads="1"/>
            </p:cNvSpPr>
            <p:nvPr/>
          </p:nvSpPr>
          <p:spPr bwMode="auto">
            <a:xfrm>
              <a:off x="2895600" y="60960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Testing</a:t>
              </a:r>
            </a:p>
          </p:txBody>
        </p:sp>
        <p:sp>
          <p:nvSpPr>
            <p:cNvPr id="46085" name="Rectangle 4"/>
            <p:cNvSpPr>
              <a:spLocks noChangeArrowheads="1"/>
            </p:cNvSpPr>
            <p:nvPr/>
          </p:nvSpPr>
          <p:spPr bwMode="auto">
            <a:xfrm>
              <a:off x="2590800" y="19812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Decide application, Features,</a:t>
              </a:r>
            </a:p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cost of the product</a:t>
              </a:r>
            </a:p>
          </p:txBody>
        </p:sp>
        <p:sp>
          <p:nvSpPr>
            <p:cNvPr id="46086" name="Rectangle 5"/>
            <p:cNvSpPr>
              <a:spLocks noChangeArrowheads="1"/>
            </p:cNvSpPr>
            <p:nvPr/>
          </p:nvSpPr>
          <p:spPr bwMode="auto">
            <a:xfrm>
              <a:off x="914400" y="28194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right processor</a:t>
              </a:r>
            </a:p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and packages </a:t>
              </a:r>
            </a:p>
          </p:txBody>
        </p:sp>
        <p:sp>
          <p:nvSpPr>
            <p:cNvPr id="46087" name="Rectangle 6"/>
            <p:cNvSpPr>
              <a:spLocks noChangeArrowheads="1"/>
            </p:cNvSpPr>
            <p:nvPr/>
          </p:nvSpPr>
          <p:spPr bwMode="auto">
            <a:xfrm>
              <a:off x="914400" y="36576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Design and fabricate PCB </a:t>
              </a:r>
            </a:p>
          </p:txBody>
        </p:sp>
        <p:sp>
          <p:nvSpPr>
            <p:cNvPr id="46088" name="Rectangle 7"/>
            <p:cNvSpPr>
              <a:spLocks noChangeArrowheads="1"/>
            </p:cNvSpPr>
            <p:nvPr/>
          </p:nvSpPr>
          <p:spPr bwMode="auto">
            <a:xfrm>
              <a:off x="914400" y="44958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Components Assembly </a:t>
              </a:r>
            </a:p>
          </p:txBody>
        </p:sp>
        <p:sp>
          <p:nvSpPr>
            <p:cNvPr id="46089" name="Rectangle 8"/>
            <p:cNvSpPr>
              <a:spLocks noChangeArrowheads="1"/>
            </p:cNvSpPr>
            <p:nvPr/>
          </p:nvSpPr>
          <p:spPr bwMode="auto">
            <a:xfrm>
              <a:off x="2590800" y="1219200"/>
              <a:ext cx="3048000" cy="5334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Choose Idea</a:t>
              </a:r>
            </a:p>
          </p:txBody>
        </p:sp>
        <p:sp>
          <p:nvSpPr>
            <p:cNvPr id="46090" name="Rectangle 9"/>
            <p:cNvSpPr>
              <a:spLocks noChangeArrowheads="1"/>
            </p:cNvSpPr>
            <p:nvPr/>
          </p:nvSpPr>
          <p:spPr bwMode="auto">
            <a:xfrm>
              <a:off x="4572000" y="28194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C/ASM/GRAPHICAL </a:t>
              </a:r>
            </a:p>
          </p:txBody>
        </p:sp>
        <p:sp>
          <p:nvSpPr>
            <p:cNvPr id="46091" name="Rectangle 10"/>
            <p:cNvSpPr>
              <a:spLocks noChangeArrowheads="1"/>
            </p:cNvSpPr>
            <p:nvPr/>
          </p:nvSpPr>
          <p:spPr bwMode="auto">
            <a:xfrm>
              <a:off x="2895600" y="52578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Integration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010246" y="57150"/>
            <a:ext cx="7537846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700" b="1" dirty="0">
                <a:solidFill>
                  <a:schemeClr val="tx2"/>
                </a:solidFill>
              </a:rPr>
              <a:t>Recap of Designing an Embedded System</a:t>
            </a:r>
            <a:endParaRPr lang="en-IN" sz="27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r>
              <a:rPr lang="en-US" sz="2000" b="1" dirty="0" smtClean="0"/>
              <a:t>Rebooting Your Brain</a:t>
            </a:r>
          </a:p>
          <a:p>
            <a:r>
              <a:rPr lang="en-US" sz="2000" dirty="0" smtClean="0"/>
              <a:t>Exercise 1 – Write down everything that you can think of that you need to do</a:t>
            </a:r>
          </a:p>
          <a:p>
            <a:r>
              <a:rPr lang="en-US" sz="2000" dirty="0" smtClean="0"/>
              <a:t>Exercise 2- Write down everything that you can think of that you want in your life that currently you don’t have</a:t>
            </a:r>
          </a:p>
          <a:p>
            <a:r>
              <a:rPr lang="en-US" sz="2000" dirty="0" smtClean="0"/>
              <a:t>Exercise 3- Write down everything that </a:t>
            </a:r>
            <a:r>
              <a:rPr lang="en-US" sz="2000" dirty="0"/>
              <a:t>y</a:t>
            </a:r>
            <a:r>
              <a:rPr lang="en-US" sz="2000" dirty="0" smtClean="0"/>
              <a:t>ou can think  of that you are afraid of or worry about .next to each one make a note of what a worst case scenario would be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 descr="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102" y="2451428"/>
            <a:ext cx="885989" cy="5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9" descr="AL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615" y="2470724"/>
            <a:ext cx="902804" cy="6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5" descr="MC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188" y="899744"/>
            <a:ext cx="1137116" cy="73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 descr="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1696" y="853746"/>
            <a:ext cx="893577" cy="7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blackfi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1838" y="793346"/>
            <a:ext cx="993775" cy="7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 descr="TM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7590" y="803318"/>
            <a:ext cx="7540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ALT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137" y="2793385"/>
            <a:ext cx="852794" cy="47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12" descr="C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26426" y="2271599"/>
            <a:ext cx="1041695" cy="7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3" descr="P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45812" y="2391850"/>
            <a:ext cx="782246" cy="56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4"/>
          <p:cNvSpPr>
            <a:spLocks noChangeArrowheads="1"/>
          </p:cNvSpPr>
          <p:nvPr/>
        </p:nvSpPr>
        <p:spPr bwMode="auto">
          <a:xfrm>
            <a:off x="117137" y="1677335"/>
            <a:ext cx="2689118" cy="6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Microprocessors/</a:t>
            </a:r>
          </a:p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Microcontrollers (8/16/32)</a:t>
            </a:r>
          </a:p>
        </p:txBody>
      </p:sp>
      <p:sp>
        <p:nvSpPr>
          <p:cNvPr id="10253" name="Rectangle 15"/>
          <p:cNvSpPr>
            <a:spLocks noChangeArrowheads="1"/>
          </p:cNvSpPr>
          <p:nvPr/>
        </p:nvSpPr>
        <p:spPr bwMode="auto">
          <a:xfrm>
            <a:off x="6707417" y="973485"/>
            <a:ext cx="632465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</a:t>
            </a:r>
          </a:p>
        </p:txBody>
      </p:sp>
      <p:sp>
        <p:nvSpPr>
          <p:cNvPr id="10254" name="Rectangle 16"/>
          <p:cNvSpPr>
            <a:spLocks noChangeArrowheads="1"/>
          </p:cNvSpPr>
          <p:nvPr/>
        </p:nvSpPr>
        <p:spPr bwMode="auto">
          <a:xfrm>
            <a:off x="323924" y="3284375"/>
            <a:ext cx="1454806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CPLD/FPGA</a:t>
            </a:r>
          </a:p>
        </p:txBody>
      </p:sp>
      <p:sp>
        <p:nvSpPr>
          <p:cNvPr id="10255" name="Rectangle 17"/>
          <p:cNvSpPr>
            <a:spLocks noChangeArrowheads="1"/>
          </p:cNvSpPr>
          <p:nvPr/>
        </p:nvSpPr>
        <p:spPr bwMode="auto">
          <a:xfrm>
            <a:off x="2639163" y="3004914"/>
            <a:ext cx="3669359" cy="88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 PURPOSE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PROCESSORS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(CPU   Vs  GPU)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loud 15"/>
          <p:cNvSpPr/>
          <p:nvPr/>
        </p:nvSpPr>
        <p:spPr bwMode="auto">
          <a:xfrm>
            <a:off x="603415" y="943043"/>
            <a:ext cx="3657600" cy="1052945"/>
          </a:xfrm>
          <a:prstGeom prst="cloud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Dallas,philips</a:t>
            </a:r>
          </a:p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Renesas,freescale,</a:t>
            </a:r>
          </a:p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Texas,Microchip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>
              <a:defRPr/>
            </a:pP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20132" y="3658129"/>
            <a:ext cx="2286001" cy="66501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Xilinx,Altera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Lattice,Actel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728913" y="3935012"/>
            <a:ext cx="1867684" cy="53166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Intel,AMD,Nvidia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9" name="Cloud 18"/>
          <p:cNvSpPr/>
          <p:nvPr/>
        </p:nvSpPr>
        <p:spPr bwMode="auto">
          <a:xfrm>
            <a:off x="5401221" y="816047"/>
            <a:ext cx="3429000" cy="942109"/>
          </a:xfrm>
          <a:prstGeom prst="cloud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Texas,analog</a:t>
            </a: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</a:t>
            </a: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devices,Motorolla</a:t>
            </a: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,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8451" name="Title 1"/>
          <p:cNvSpPr>
            <a:spLocks noGrp="1"/>
          </p:cNvSpPr>
          <p:nvPr>
            <p:ph type="title"/>
          </p:nvPr>
        </p:nvSpPr>
        <p:spPr>
          <a:xfrm>
            <a:off x="357325" y="95072"/>
            <a:ext cx="7924800" cy="6096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Types of Processors and Controllers</a:t>
            </a:r>
            <a:endParaRPr lang="en-IN" sz="3818" dirty="0">
              <a:solidFill>
                <a:srgbClr val="FF0000"/>
              </a:solidFill>
            </a:endParaRPr>
          </a:p>
        </p:txBody>
      </p:sp>
      <p:pic>
        <p:nvPicPr>
          <p:cNvPr id="20" name="Picture 4" descr="https://software.intel.com/sites/default/files/managed/51/ac/ncs2-marquee-500w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22" y="1829960"/>
            <a:ext cx="1532071" cy="11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 bwMode="auto">
          <a:xfrm>
            <a:off x="5099596" y="3236489"/>
            <a:ext cx="882607" cy="39215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INTEL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23650" y="2454743"/>
            <a:ext cx="1967472" cy="60791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QUALCOMM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BROADCOMM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982" y="1796911"/>
            <a:ext cx="730404" cy="654518"/>
          </a:xfrm>
          <a:prstGeom prst="rect">
            <a:avLst/>
          </a:prstGeom>
        </p:spPr>
      </p:pic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5218725" y="2852002"/>
            <a:ext cx="693379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ASIC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8018068" y="2004751"/>
            <a:ext cx="65651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8"/>
          <p:cNvSpPr txBox="1">
            <a:spLocks noChangeArrowheads="1"/>
          </p:cNvSpPr>
          <p:nvPr/>
        </p:nvSpPr>
        <p:spPr bwMode="auto">
          <a:xfrm>
            <a:off x="381002" y="4289716"/>
            <a:ext cx="5088813" cy="6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dirty="0"/>
              <a:t>Microprocessor, must have external peripherals to</a:t>
            </a:r>
          </a:p>
          <a:p>
            <a:r>
              <a:rPr lang="en-US" sz="1727" dirty="0"/>
              <a:t>Interact with outside </a:t>
            </a:r>
            <a:r>
              <a:rPr lang="en-US" sz="1727" dirty="0" err="1"/>
              <a:t>world,It</a:t>
            </a:r>
            <a:r>
              <a:rPr lang="en-US" sz="1727" dirty="0"/>
              <a:t> is obsolete</a:t>
            </a:r>
          </a:p>
        </p:txBody>
      </p:sp>
      <p:grpSp>
        <p:nvGrpSpPr>
          <p:cNvPr id="19459" name="Group 31"/>
          <p:cNvGrpSpPr>
            <a:grpSpLocks/>
          </p:cNvGrpSpPr>
          <p:nvPr/>
        </p:nvGrpSpPr>
        <p:grpSpPr bwMode="auto">
          <a:xfrm>
            <a:off x="533400" y="1241715"/>
            <a:ext cx="8229600" cy="3547919"/>
            <a:chOff x="240" y="864"/>
            <a:chExt cx="5184" cy="3073"/>
          </a:xfrm>
        </p:grpSpPr>
        <p:sp>
          <p:nvSpPr>
            <p:cNvPr id="19461" name="Line 4"/>
            <p:cNvSpPr>
              <a:spLocks noChangeShapeType="1"/>
            </p:cNvSpPr>
            <p:nvPr/>
          </p:nvSpPr>
          <p:spPr bwMode="auto">
            <a:xfrm>
              <a:off x="912" y="1152"/>
              <a:ext cx="45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273"/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>
              <a:off x="960" y="2832"/>
              <a:ext cx="4464" cy="48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273"/>
            </a:p>
          </p:txBody>
        </p:sp>
        <p:grpSp>
          <p:nvGrpSpPr>
            <p:cNvPr id="19463" name="Group 30"/>
            <p:cNvGrpSpPr>
              <a:grpSpLocks/>
            </p:cNvGrpSpPr>
            <p:nvPr/>
          </p:nvGrpSpPr>
          <p:grpSpPr bwMode="auto">
            <a:xfrm>
              <a:off x="240" y="864"/>
              <a:ext cx="5088" cy="3073"/>
              <a:chOff x="240" y="864"/>
              <a:chExt cx="5088" cy="3073"/>
            </a:xfrm>
          </p:grpSpPr>
          <p:sp>
            <p:nvSpPr>
              <p:cNvPr id="19464" name="Rectangle 3"/>
              <p:cNvSpPr>
                <a:spLocks noChangeArrowheads="1"/>
              </p:cNvSpPr>
              <p:nvPr/>
            </p:nvSpPr>
            <p:spPr bwMode="auto">
              <a:xfrm>
                <a:off x="240" y="864"/>
                <a:ext cx="672" cy="2304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727" dirty="0"/>
                  <a:t>CPU</a:t>
                </a:r>
              </a:p>
              <a:p>
                <a:pPr algn="ctr"/>
                <a:endParaRPr lang="en-US" sz="1727" dirty="0"/>
              </a:p>
              <a:p>
                <a:pPr algn="ctr"/>
                <a:endParaRPr lang="en-US" sz="1727" dirty="0"/>
              </a:p>
            </p:txBody>
          </p:sp>
          <p:sp>
            <p:nvSpPr>
              <p:cNvPr id="19465" name="Line 5"/>
              <p:cNvSpPr>
                <a:spLocks noChangeShapeType="1"/>
              </p:cNvSpPr>
              <p:nvPr/>
            </p:nvSpPr>
            <p:spPr bwMode="auto">
              <a:xfrm>
                <a:off x="912" y="1056"/>
                <a:ext cx="4416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66" name="Text Box 7"/>
              <p:cNvSpPr txBox="1">
                <a:spLocks noChangeArrowheads="1"/>
              </p:cNvSpPr>
              <p:nvPr/>
            </p:nvSpPr>
            <p:spPr bwMode="auto">
              <a:xfrm>
                <a:off x="912" y="864"/>
                <a:ext cx="1008" cy="30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727" dirty="0"/>
                  <a:t>CONTROL</a:t>
                </a:r>
              </a:p>
              <a:p>
                <a:endParaRPr lang="en-US" sz="1727" dirty="0"/>
              </a:p>
              <a:p>
                <a:r>
                  <a:rPr lang="en-US" sz="1727" dirty="0"/>
                  <a:t>ADDRESS</a:t>
                </a:r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r>
                  <a:rPr lang="en-US" sz="1727" dirty="0"/>
                  <a:t>DATA</a:t>
                </a:r>
              </a:p>
            </p:txBody>
          </p:sp>
          <p:sp>
            <p:nvSpPr>
              <p:cNvPr id="19467" name="Rectangle 9"/>
              <p:cNvSpPr>
                <a:spLocks noChangeArrowheads="1"/>
              </p:cNvSpPr>
              <p:nvPr/>
            </p:nvSpPr>
            <p:spPr bwMode="auto">
              <a:xfrm>
                <a:off x="1296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BOOT</a:t>
                </a:r>
                <a:br>
                  <a:rPr lang="en-US" sz="1364" dirty="0"/>
                </a:br>
                <a:r>
                  <a:rPr lang="en-US" sz="1364" dirty="0"/>
                  <a:t>ROM</a:t>
                </a:r>
              </a:p>
              <a:p>
                <a:pPr algn="ctr"/>
                <a:endParaRPr lang="en-US" sz="1364" dirty="0"/>
              </a:p>
              <a:p>
                <a:pPr algn="ctr"/>
                <a:r>
                  <a:rPr lang="en-US" sz="1364" dirty="0"/>
                  <a:t>Used at </a:t>
                </a:r>
                <a:br>
                  <a:rPr lang="en-US" sz="1364" dirty="0"/>
                </a:br>
                <a:r>
                  <a:rPr lang="en-US" sz="1364" dirty="0"/>
                  <a:t>startup</a:t>
                </a:r>
              </a:p>
            </p:txBody>
          </p:sp>
          <p:sp>
            <p:nvSpPr>
              <p:cNvPr id="19468" name="Line 10"/>
              <p:cNvSpPr>
                <a:spLocks noChangeShapeType="1"/>
              </p:cNvSpPr>
              <p:nvPr/>
            </p:nvSpPr>
            <p:spPr bwMode="auto">
              <a:xfrm>
                <a:off x="1632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69" name="Line 11"/>
              <p:cNvSpPr>
                <a:spLocks noChangeShapeType="1"/>
              </p:cNvSpPr>
              <p:nvPr/>
            </p:nvSpPr>
            <p:spPr bwMode="auto">
              <a:xfrm>
                <a:off x="1632" y="2544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0" name="Line 12"/>
              <p:cNvSpPr>
                <a:spLocks noChangeShapeType="1"/>
              </p:cNvSpPr>
              <p:nvPr/>
            </p:nvSpPr>
            <p:spPr bwMode="auto">
              <a:xfrm>
                <a:off x="1776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1" name="Rectangle 13"/>
              <p:cNvSpPr>
                <a:spLocks noChangeArrowheads="1"/>
              </p:cNvSpPr>
              <p:nvPr/>
            </p:nvSpPr>
            <p:spPr bwMode="auto">
              <a:xfrm>
                <a:off x="2064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Instruction</a:t>
                </a:r>
                <a:br>
                  <a:rPr lang="en-US" sz="1364" dirty="0"/>
                </a:br>
                <a:r>
                  <a:rPr lang="en-US" sz="1364" dirty="0"/>
                  <a:t>(program)</a:t>
                </a:r>
                <a:br>
                  <a:rPr lang="en-US" sz="1364" dirty="0"/>
                </a:br>
                <a:r>
                  <a:rPr lang="en-US" sz="1364" dirty="0"/>
                  <a:t>ROM</a:t>
                </a:r>
              </a:p>
            </p:txBody>
          </p:sp>
          <p:sp>
            <p:nvSpPr>
              <p:cNvPr id="19472" name="Line 14"/>
              <p:cNvSpPr>
                <a:spLocks noChangeShapeType="1"/>
              </p:cNvSpPr>
              <p:nvPr/>
            </p:nvSpPr>
            <p:spPr bwMode="auto">
              <a:xfrm>
                <a:off x="2400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3" name="Line 15"/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4" name="Line 16"/>
              <p:cNvSpPr>
                <a:spLocks noChangeShapeType="1"/>
              </p:cNvSpPr>
              <p:nvPr/>
            </p:nvSpPr>
            <p:spPr bwMode="auto">
              <a:xfrm>
                <a:off x="2544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5" name="Rectangle 17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727" dirty="0"/>
              </a:p>
            </p:txBody>
          </p:sp>
          <p:sp>
            <p:nvSpPr>
              <p:cNvPr id="19476" name="Line 18"/>
              <p:cNvSpPr>
                <a:spLocks noChangeShapeType="1"/>
              </p:cNvSpPr>
              <p:nvPr/>
            </p:nvSpPr>
            <p:spPr bwMode="auto">
              <a:xfrm>
                <a:off x="3168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7" name="Line 19"/>
              <p:cNvSpPr>
                <a:spLocks noChangeShapeType="1"/>
              </p:cNvSpPr>
              <p:nvPr/>
            </p:nvSpPr>
            <p:spPr bwMode="auto">
              <a:xfrm>
                <a:off x="3168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8" name="Line 20"/>
              <p:cNvSpPr>
                <a:spLocks noChangeShapeType="1"/>
              </p:cNvSpPr>
              <p:nvPr/>
            </p:nvSpPr>
            <p:spPr bwMode="auto">
              <a:xfrm>
                <a:off x="3312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9" name="Rectangle 21"/>
              <p:cNvSpPr>
                <a:spLocks noChangeArrowheads="1"/>
              </p:cNvSpPr>
              <p:nvPr/>
            </p:nvSpPr>
            <p:spPr bwMode="auto">
              <a:xfrm>
                <a:off x="3600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Transducers</a:t>
                </a:r>
              </a:p>
            </p:txBody>
          </p:sp>
          <p:sp>
            <p:nvSpPr>
              <p:cNvPr id="19480" name="Line 22"/>
              <p:cNvSpPr>
                <a:spLocks noChangeShapeType="1"/>
              </p:cNvSpPr>
              <p:nvPr/>
            </p:nvSpPr>
            <p:spPr bwMode="auto">
              <a:xfrm>
                <a:off x="3936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1" name="Line 23"/>
              <p:cNvSpPr>
                <a:spLocks noChangeShapeType="1"/>
              </p:cNvSpPr>
              <p:nvPr/>
            </p:nvSpPr>
            <p:spPr bwMode="auto">
              <a:xfrm>
                <a:off x="3936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2" name="Line 24"/>
              <p:cNvSpPr>
                <a:spLocks noChangeShapeType="1"/>
              </p:cNvSpPr>
              <p:nvPr/>
            </p:nvSpPr>
            <p:spPr bwMode="auto">
              <a:xfrm>
                <a:off x="4080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3" name="Rectangle 25"/>
              <p:cNvSpPr>
                <a:spLocks noChangeArrowheads="1"/>
              </p:cNvSpPr>
              <p:nvPr/>
            </p:nvSpPr>
            <p:spPr bwMode="auto">
              <a:xfrm>
                <a:off x="4320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45" dirty="0"/>
                  <a:t>Keyboard</a:t>
                </a:r>
                <a:br>
                  <a:rPr lang="en-US" sz="1545" dirty="0"/>
                </a:br>
                <a:r>
                  <a:rPr lang="en-US" sz="1545" dirty="0"/>
                  <a:t>Screen</a:t>
                </a:r>
                <a:br>
                  <a:rPr lang="en-US" sz="1545" dirty="0"/>
                </a:br>
                <a:r>
                  <a:rPr lang="en-US" sz="1545" dirty="0"/>
                  <a:t>UART</a:t>
                </a:r>
                <a:br>
                  <a:rPr lang="en-US" sz="1545" dirty="0"/>
                </a:br>
                <a:r>
                  <a:rPr lang="en-US" sz="1545" dirty="0"/>
                  <a:t>Parallel</a:t>
                </a:r>
                <a:br>
                  <a:rPr lang="en-US" sz="1545" dirty="0"/>
                </a:br>
                <a:r>
                  <a:rPr lang="en-US" sz="1545" dirty="0"/>
                  <a:t>interface</a:t>
                </a:r>
              </a:p>
              <a:p>
                <a:pPr algn="ctr"/>
                <a:r>
                  <a:rPr lang="en-US" sz="1545" dirty="0"/>
                  <a:t>etc</a:t>
                </a:r>
              </a:p>
            </p:txBody>
          </p:sp>
          <p:sp>
            <p:nvSpPr>
              <p:cNvPr id="19484" name="Line 26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5" name="Line 27"/>
              <p:cNvSpPr>
                <a:spLocks noChangeShapeType="1"/>
              </p:cNvSpPr>
              <p:nvPr/>
            </p:nvSpPr>
            <p:spPr bwMode="auto">
              <a:xfrm>
                <a:off x="4656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6" name="Line 28"/>
              <p:cNvSpPr>
                <a:spLocks noChangeShapeType="1"/>
              </p:cNvSpPr>
              <p:nvPr/>
            </p:nvSpPr>
            <p:spPr bwMode="auto">
              <a:xfrm>
                <a:off x="4800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7" name="Text Box 29"/>
              <p:cNvSpPr txBox="1">
                <a:spLocks noChangeArrowheads="1"/>
              </p:cNvSpPr>
              <p:nvPr/>
            </p:nvSpPr>
            <p:spPr bwMode="auto">
              <a:xfrm>
                <a:off x="2928" y="1760"/>
                <a:ext cx="362" cy="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64" dirty="0"/>
                  <a:t>Data</a:t>
                </a:r>
                <a:br>
                  <a:rPr lang="en-US" sz="1364" dirty="0"/>
                </a:br>
                <a:r>
                  <a:rPr lang="en-US" sz="1364" dirty="0"/>
                  <a:t>RAM</a:t>
                </a:r>
              </a:p>
            </p:txBody>
          </p:sp>
        </p:grpSp>
      </p:grp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Microprocessor</a:t>
            </a:r>
            <a:r>
              <a:rPr lang="en-US" dirty="0" smtClean="0">
                <a:solidFill>
                  <a:srgbClr val="FF0000"/>
                </a:solidFill>
              </a:rPr>
              <a:t> Basic</a:t>
            </a:r>
            <a:endParaRPr lang="en-I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838200" y="1352550"/>
            <a:ext cx="7696200" cy="3214255"/>
          </a:xfrm>
          <a:prstGeom prst="rect">
            <a:avLst/>
          </a:prstGeom>
          <a:solidFill>
            <a:srgbClr val="FC100A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rgbClr val="7A9999"/>
            </a:prstShdw>
          </a:effectLst>
        </p:spPr>
        <p:txBody>
          <a:bodyPr wrap="none" lIns="87749" tIns="43875" rIns="87749" bIns="43875" anchor="ctr"/>
          <a:lstStyle/>
          <a:p>
            <a:endParaRPr lang="en-US" sz="1273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1143000" y="3347604"/>
            <a:ext cx="28194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UART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1066800" y="1629641"/>
            <a:ext cx="2819400" cy="155170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b="1" dirty="0">
                <a:solidFill>
                  <a:srgbClr val="FFFFFF"/>
                </a:solidFill>
              </a:rPr>
              <a:t>CPU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4114800" y="3347604"/>
            <a:ext cx="27432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Parallel Port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4114800" y="1615787"/>
            <a:ext cx="2743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 Memory</a:t>
            </a: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4114800" y="2460914"/>
            <a:ext cx="2743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 Memory</a:t>
            </a:r>
          </a:p>
        </p:txBody>
      </p: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7010400" y="1629641"/>
            <a:ext cx="1219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Timers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7010400" y="2460914"/>
            <a:ext cx="1219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ADC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7010400" y="3347604"/>
            <a:ext cx="12192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CAN</a:t>
            </a:r>
          </a:p>
        </p:txBody>
      </p:sp>
      <p:sp>
        <p:nvSpPr>
          <p:cNvPr id="20491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Micro controller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69972" y="942488"/>
            <a:ext cx="9144000" cy="37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dirty="0"/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Digital Signal Processor  is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mathematics on chip</a:t>
            </a:r>
            <a:r>
              <a:rPr lang="en-US" sz="1273" dirty="0">
                <a:latin typeface="Calibri" pitchFamily="34" charset="0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 DSPs usually run applications with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hard real-time</a:t>
            </a:r>
            <a:r>
              <a:rPr lang="en-US" sz="1273" dirty="0">
                <a:latin typeface="Calibri" pitchFamily="34" charset="0"/>
              </a:rPr>
              <a:t> constraints: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 DSPs usually process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infinite continuous data streams</a:t>
            </a:r>
            <a:r>
              <a:rPr lang="en-US" sz="1273" dirty="0">
                <a:latin typeface="Calibri" pitchFamily="34" charset="0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MAC Capability</a:t>
            </a:r>
            <a:endParaRPr lang="en-US" sz="1273" b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DSP processors are microprocessors designed for efficient  </a:t>
            </a:r>
            <a:endParaRPr lang="en-US" sz="1273" dirty="0" smtClean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273" dirty="0">
                <a:latin typeface="Calibri" pitchFamily="34" charset="0"/>
              </a:rPr>
              <a:t> </a:t>
            </a:r>
            <a:r>
              <a:rPr lang="en-US" sz="1273" dirty="0" smtClean="0">
                <a:latin typeface="Calibri" pitchFamily="34" charset="0"/>
              </a:rPr>
              <a:t>   mathematical </a:t>
            </a:r>
            <a:r>
              <a:rPr lang="en-US" sz="1273" dirty="0">
                <a:latin typeface="Calibri" pitchFamily="34" charset="0"/>
              </a:rPr>
              <a:t>manipulation of   digital signals.</a:t>
            </a:r>
          </a:p>
          <a:p>
            <a:pPr>
              <a:spcBef>
                <a:spcPct val="50000"/>
              </a:spcBef>
            </a:pPr>
            <a:endParaRPr lang="en-US" sz="1273" dirty="0">
              <a:latin typeface="Calibri" pitchFamily="34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i="1" dirty="0"/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dirty="0">
              <a:latin typeface="Calibri" pitchFamily="34" charset="0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11727" y="289214"/>
            <a:ext cx="6172200" cy="100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FF0000"/>
                </a:solidFill>
                <a:latin typeface="+mj-lt"/>
                <a:cs typeface="Latha" pitchFamily="2"/>
              </a:rPr>
              <a:t>Basic Features of  DSPs</a:t>
            </a:r>
          </a:p>
          <a:p>
            <a:pPr>
              <a:spcBef>
                <a:spcPct val="50000"/>
              </a:spcBef>
              <a:defRPr/>
            </a:pPr>
            <a:endParaRPr lang="en-US" sz="1273" dirty="0">
              <a:solidFill>
                <a:schemeClr val="tx2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645" y="881496"/>
            <a:ext cx="7772400" cy="2272145"/>
          </a:xfrm>
        </p:spPr>
        <p:txBody>
          <a:bodyPr spcFirstLastPara="1" wrap="square" lIns="83705" tIns="41853" rIns="83705" bIns="41853" anchor="t" anchorCtr="0">
            <a:noAutofit/>
          </a:bodyPr>
          <a:lstStyle/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Microcontrollers are control oriented ,DSP are data path oriented</a:t>
            </a:r>
          </a:p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Use a GPP processor when the following are required:</a:t>
            </a:r>
          </a:p>
          <a:p>
            <a:pPr marL="952510" lvl="1" indent="-277094"/>
            <a:r>
              <a:rPr lang="en-US" sz="1600" b="1" dirty="0">
                <a:solidFill>
                  <a:schemeClr val="tx1"/>
                </a:solidFill>
              </a:rPr>
              <a:t>Large memory.</a:t>
            </a:r>
          </a:p>
          <a:p>
            <a:pPr marL="952510" lvl="1" indent="-277094"/>
            <a:r>
              <a:rPr lang="en-US" sz="1600" b="1" dirty="0">
                <a:solidFill>
                  <a:schemeClr val="tx1"/>
                </a:solidFill>
              </a:rPr>
              <a:t>Advanced operating systems.</a:t>
            </a:r>
          </a:p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Use a DSP processor when the following are required: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Precision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Cost saving.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Smaller size.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Low power consumption.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Processing of signals in real-time.</a:t>
            </a:r>
          </a:p>
          <a:p>
            <a:pPr marL="952510" lvl="1" indent="-277094"/>
            <a:endParaRPr lang="en-US" sz="1600" b="1" dirty="0">
              <a:solidFill>
                <a:schemeClr val="tx1"/>
              </a:solidFill>
            </a:endParaRPr>
          </a:p>
          <a:p>
            <a:pPr marL="952510" lvl="1" indent="-277094"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952510" lvl="1" indent="-277094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88" y="233795"/>
            <a:ext cx="8229600" cy="831273"/>
          </a:xfrm>
        </p:spPr>
        <p:txBody>
          <a:bodyPr spcFirstLastPara="1" wrap="square" lIns="41853" tIns="41853" rIns="41853" bIns="41853" anchor="ctr" anchorCtr="0">
            <a:noAutofit/>
          </a:bodyPr>
          <a:lstStyle/>
          <a:p>
            <a:r>
              <a:rPr lang="en-US" sz="3273" dirty="0">
                <a:solidFill>
                  <a:srgbClr val="FF0000"/>
                </a:solidFill>
              </a:rPr>
              <a:t>Why do we need DSP processors?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79" y="814142"/>
            <a:ext cx="6744641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8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826</Words>
  <Application>Microsoft Office PowerPoint</Application>
  <PresentationFormat>On-screen Show (16:9)</PresentationFormat>
  <Paragraphs>291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Montserrat</vt:lpstr>
      <vt:lpstr>Roboto</vt:lpstr>
      <vt:lpstr>Karla Regular</vt:lpstr>
      <vt:lpstr>Nunito</vt:lpstr>
      <vt:lpstr>Palatino Linotype</vt:lpstr>
      <vt:lpstr>Times New Roman</vt:lpstr>
      <vt:lpstr>Wingdings</vt:lpstr>
      <vt:lpstr>Latha</vt:lpstr>
      <vt:lpstr>Calibri</vt:lpstr>
      <vt:lpstr>Cambria Math</vt:lpstr>
      <vt:lpstr>Arial</vt:lpstr>
      <vt:lpstr>Fire sans extra</vt:lpstr>
      <vt:lpstr>Mathematics Subject for Middle School - 6th Grade: Algebra by Slidesgo</vt:lpstr>
      <vt:lpstr>Choosing The Right Processor for your Embedded System Design</vt:lpstr>
      <vt:lpstr>PowerPoint Presentation</vt:lpstr>
      <vt:lpstr>Day 2 Choosing the Right Processor for Embedded System Design</vt:lpstr>
      <vt:lpstr>Mindset Lesson for the Day</vt:lpstr>
      <vt:lpstr>Types of Processors and Controllers</vt:lpstr>
      <vt:lpstr>Microprocessor Basic</vt:lpstr>
      <vt:lpstr>Micro controller</vt:lpstr>
      <vt:lpstr>PowerPoint Presentation</vt:lpstr>
      <vt:lpstr>Why do we need DSP processors?</vt:lpstr>
      <vt:lpstr>CPLD Vs FPGA</vt:lpstr>
      <vt:lpstr>Diff between PLA,PAL,PLD,CPLD and FPGA</vt:lpstr>
      <vt:lpstr>CPLD Architecture</vt:lpstr>
      <vt:lpstr>FPGA Architecture</vt:lpstr>
      <vt:lpstr>FPGA Technologies</vt:lpstr>
      <vt:lpstr>DSP Vs FPGA</vt:lpstr>
      <vt:lpstr>Fine-Grained Parallelism of Special-Purpose Circuits </vt:lpstr>
      <vt:lpstr>When to use DSP in FPGA</vt:lpstr>
      <vt:lpstr>Traditional embedded system design using DSP</vt:lpstr>
      <vt:lpstr>PowerPoint Presentation</vt:lpstr>
      <vt:lpstr>Configurable system on Chip-CSoC</vt:lpstr>
      <vt:lpstr>Multicore Processor -SoC</vt:lpstr>
      <vt:lpstr>AMP-TI OMAP</vt:lpstr>
      <vt:lpstr>How FPGA Is Different From ASICs</vt:lpstr>
      <vt:lpstr>Comparison</vt:lpstr>
      <vt:lpstr>Selection of packages</vt:lpstr>
      <vt:lpstr>Processor selection Criteria</vt:lpstr>
      <vt:lpstr>Hardware Design Flow</vt:lpstr>
      <vt:lpstr>Schematic Design Consideration</vt:lpstr>
      <vt:lpstr>Layout Design Considerations</vt:lpstr>
      <vt:lpstr>PowerPoint Presentation</vt:lpstr>
      <vt:lpstr>PowerPoint Presentation</vt:lpstr>
      <vt:lpstr> Cabinet design</vt:lpstr>
      <vt:lpstr>Test JIG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67</cp:revision>
  <dcterms:modified xsi:type="dcterms:W3CDTF">2021-06-22T13:38:52Z</dcterms:modified>
</cp:coreProperties>
</file>